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notesMasterIdLst>
    <p:notesMasterId r:id="rId2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K">
    <p:bg>
      <p:bgPr>
        <a:solidFill>
          <a:srgbClr val="110B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6464808"/>
            <a:ext cx="7315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F659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 × 电商 · 课程产品手册（对外版） · 2026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10710367" y="640080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8B7C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7680960" y="-1463040"/>
            <a:ext cx="6766560" cy="6766560"/>
          </a:xfrm>
          <a:prstGeom prst="ellipse">
            <a:avLst/>
          </a:prstGeom>
          <a:solidFill>
            <a:srgbClr val="1D1247"/>
          </a:solidFill>
          <a:ln/>
        </p:spPr>
      </p:sp>
      <p:sp>
        <p:nvSpPr>
          <p:cNvPr id="5" name="Shape 3"/>
          <p:cNvSpPr/>
          <p:nvPr/>
        </p:nvSpPr>
        <p:spPr>
          <a:xfrm>
            <a:off x="9692640" y="4206240"/>
            <a:ext cx="4754880" cy="4754880"/>
          </a:xfrm>
          <a:prstGeom prst="ellipse">
            <a:avLst/>
          </a:prstGeom>
          <a:solidFill>
            <a:srgbClr val="241763"/>
          </a:solidFill>
          <a:ln/>
        </p:spPr>
      </p:sp>
      <p:sp>
        <p:nvSpPr>
          <p:cNvPr id="6" name="Text 4"/>
          <p:cNvSpPr/>
          <p:nvPr/>
        </p:nvSpPr>
        <p:spPr>
          <a:xfrm>
            <a:off x="658368" y="105156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300" kern="0" dirty="0">
                <a:solidFill>
                  <a:srgbClr val="8B7C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HAN ZONGSHENG  ·  AI × E-COMMERCE</a:t>
            </a:r>
            <a:endParaRPr lang="en-US" sz="1250" dirty="0"/>
          </a:p>
        </p:txBody>
      </p:sp>
      <p:sp>
        <p:nvSpPr>
          <p:cNvPr id="7" name="Text 5"/>
          <p:cNvSpPr/>
          <p:nvPr/>
        </p:nvSpPr>
        <p:spPr>
          <a:xfrm>
            <a:off x="640080" y="1508760"/>
            <a:ext cx="85953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46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 × 电商</a:t>
            </a:r>
            <a:endParaRPr lang="en-US" sz="4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46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课程产品手册</a:t>
            </a:r>
            <a:endParaRPr lang="en-US" sz="4600" dirty="0"/>
          </a:p>
        </p:txBody>
      </p:sp>
      <p:sp>
        <p:nvSpPr>
          <p:cNvPr id="8" name="Shape 6"/>
          <p:cNvSpPr/>
          <p:nvPr/>
        </p:nvSpPr>
        <p:spPr>
          <a:xfrm>
            <a:off x="676656" y="3401568"/>
            <a:ext cx="1371600" cy="54864"/>
          </a:xfrm>
          <a:prstGeom prst="rect">
            <a:avLst/>
          </a:prstGeom>
          <a:solidFill>
            <a:srgbClr val="FBBF24"/>
          </a:solidFill>
          <a:ln/>
        </p:spPr>
      </p:sp>
      <p:sp>
        <p:nvSpPr>
          <p:cNvPr id="9" name="Text 7"/>
          <p:cNvSpPr/>
          <p:nvPr/>
        </p:nvSpPr>
        <p:spPr>
          <a:xfrm>
            <a:off x="658368" y="3611880"/>
            <a:ext cx="84124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5000"/>
              </a:lnSpc>
              <a:buNone/>
            </a:pPr>
            <a:r>
              <a:rPr lang="en-US" sz="150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从 9.9 元的两晚先导营，到派工程师进企业的 FDE 服务</a:t>
            </a:r>
            <a:endParaRPr lang="en-US" sz="1500" dirty="0"/>
          </a:p>
          <a:p>
            <a:pPr indent="0" marL="0">
              <a:lnSpc>
                <a:spcPct val="145000"/>
              </a:lnSpc>
              <a:buNone/>
            </a:pPr>
            <a:r>
              <a:rPr lang="en-US" sz="150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一条完整的进阶路径，每一步都能单独买、也能一路往上走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40080" y="4709160"/>
            <a:ext cx="6858000" cy="1207008"/>
          </a:xfrm>
          <a:prstGeom prst="roundRect">
            <a:avLst>
              <a:gd name="adj" fmla="val 4545"/>
            </a:avLst>
          </a:prstGeom>
          <a:solidFill>
            <a:srgbClr val="191046"/>
          </a:solidFill>
          <a:ln w="9525">
            <a:solidFill>
              <a:srgbClr val="3A2A7E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41248" y="4864608"/>
            <a:ext cx="6492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5000"/>
              </a:lnSpc>
              <a:buNone/>
            </a:pPr>
            <a:r>
              <a:rPr lang="en-US" sz="15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主讲人 · 韩宗晟</a:t>
            </a:r>
            <a:endParaRPr lang="en-US" sz="1550" dirty="0"/>
          </a:p>
          <a:p>
            <a:pPr indent="0" marL="0">
              <a:lnSpc>
                <a:spcPct val="135000"/>
              </a:lnSpc>
              <a:buNone/>
            </a:pPr>
            <a:r>
              <a:rPr lang="en-US" sz="125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 电商落地讲师｜操盘直播间 GMV 累计破亿</a:t>
            </a:r>
            <a:endParaRPr lang="en-US" sz="1550" dirty="0"/>
          </a:p>
          <a:p>
            <a:pPr indent="0" marL="0">
              <a:lnSpc>
                <a:spcPct val="135000"/>
              </a:lnSpc>
              <a:buNone/>
            </a:pPr>
            <a:r>
              <a:rPr lang="en-US" sz="125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10 年头部企业实战：小米 → 新东方 → 阿里国际站</a:t>
            </a:r>
            <a:endParaRPr lang="en-US" sz="1550" dirty="0"/>
          </a:p>
          <a:p>
            <a:pPr indent="0" marL="0">
              <a:lnSpc>
                <a:spcPct val="135000"/>
              </a:lnSpc>
              <a:buNone/>
            </a:pPr>
            <a:r>
              <a:rPr lang="en-US" sz="1150" dirty="0">
                <a:solidFill>
                  <a:srgbClr val="9C8FD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钉钉认证讲师 · 千问办公认证讲师</a:t>
            </a:r>
            <a:endParaRPr lang="en-US" sz="1550" dirty="0"/>
          </a:p>
        </p:txBody>
      </p:sp>
      <p:sp>
        <p:nvSpPr>
          <p:cNvPr id="12" name="Text 10"/>
          <p:cNvSpPr/>
          <p:nvPr/>
        </p:nvSpPr>
        <p:spPr>
          <a:xfrm>
            <a:off x="658368" y="6053328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F659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2026 版 · 适用对象：学员 / 渠道伙伴 / 企业客户</a:t>
            </a:r>
            <a:endParaRPr lang="en-US" sz="11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6464808"/>
            <a:ext cx="7315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F659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 × 电商 · 课程产品手册（对外版） · 2026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10710367" y="640080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8B7C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02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566928" y="329184"/>
            <a:ext cx="82296" cy="201168"/>
          </a:xfrm>
          <a:prstGeom prst="rect">
            <a:avLst/>
          </a:prstGeom>
          <a:solidFill>
            <a:srgbClr val="8B7CFF"/>
          </a:solidFill>
          <a:ln/>
        </p:spPr>
      </p:sp>
      <p:sp>
        <p:nvSpPr>
          <p:cNvPr id="5" name="Text 3"/>
          <p:cNvSpPr/>
          <p:nvPr/>
        </p:nvSpPr>
        <p:spPr>
          <a:xfrm>
            <a:off x="722376" y="301752"/>
            <a:ext cx="6400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8B7C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ONE PAGE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566928" y="502920"/>
            <a:ext cx="11057839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一页看懂：九条产品线怎么排</a:t>
            </a:r>
            <a:endParaRPr lang="en-US" sz="2500" dirty="0"/>
          </a:p>
        </p:txBody>
      </p:sp>
      <p:sp>
        <p:nvSpPr>
          <p:cNvPr id="7" name="Text 5"/>
          <p:cNvSpPr/>
          <p:nvPr/>
        </p:nvSpPr>
        <p:spPr>
          <a:xfrm>
            <a:off x="566928" y="1024128"/>
            <a:ext cx="1105783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引流层不赚钱、赚人；培训层是现金流；企业层与服务层决定天花板。每一层都留了往上走的通道。</a:t>
            </a:r>
            <a:endParaRPr lang="en-US" sz="125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66928" y="1444752"/>
          <a:ext cx="11057839" cy="914400"/>
        </p:xfrm>
        <a:graphic>
          <a:graphicData uri="http://schemas.openxmlformats.org/drawingml/2006/table">
            <a:tbl>
              <a:tblPr/>
              <a:tblGrid>
                <a:gridCol w="841248"/>
                <a:gridCol w="2743200"/>
                <a:gridCol w="932688"/>
                <a:gridCol w="2139696"/>
                <a:gridCol w="2615184"/>
                <a:gridCol w="1911096"/>
              </a:tblGrid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层级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C1D95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产品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C1D95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价格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C1D95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形式 / 时长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C1D95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一句话定位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C1D95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升单通道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C1D95"/>
                    </a:solidFill>
                  </a:tcPr>
                </a:tc>
              </a:tr>
              <a:tr h="29387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b="1" dirty="0">
                          <a:solidFill>
                            <a:srgbClr val="5B9B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引流层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 电商获客增长 · 两晚先导营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BBF24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9.9 元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线上直播 · 2 晚 × 2 小时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两个晚上，看清 AI 怎么帮你获客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转 59 沙龙 / 1980 实战营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</a:tr>
              <a:tr h="29387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b="1" dirty="0">
                          <a:solidFill>
                            <a:srgbClr val="5B9B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引流层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 电商增长沙龙 · 半日闭门营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BBF24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59 元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线下半天 14:00—17:20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一个下午，现场做出一条获客内容并发出去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沙龙票抵 500 元升 1980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</a:tr>
              <a:tr h="29387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b="1" dirty="0">
                          <a:solidFill>
                            <a:srgbClr val="5B9B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引流层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 电商增长引擎 · 全链路十二讲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BBF24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598 元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录播 12 讲 · 约 8.7 小时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异地与观望人群的系统课，每讲附模板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购课款抵 500 元升线下课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</a:tr>
              <a:tr h="29387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b="1" dirty="0">
                          <a:solidFill>
                            <a:srgbClr val="8B7C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培训层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 电商获客落地实战营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BBF24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1980 元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线下 2 天 · 正课 13.3 小时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主推款：带自己的商品来，两天带走九件套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48 小时内补差价升 9800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</a:tr>
              <a:tr h="29387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b="1" dirty="0">
                          <a:solidFill>
                            <a:srgbClr val="8B7C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培训层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 电商操盘手 · 深度特训营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BBF24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9800 元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线下 3 天 2 晚 · 限 12—15 人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带真实店铺进场改造，结营逐个验收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90 天数据挑战返 500 或复训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</a:tr>
              <a:tr h="29387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b="1" dirty="0">
                          <a:solidFill>
                            <a:srgbClr val="2DD4B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企业层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企业 AI 诊断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BBF24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3999 元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进企 1 天 + 诊断报告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先搞清楚该从哪个环节上 AI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全额抵扣内训或 FDE 派驻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</a:tr>
              <a:tr h="47802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b="1" dirty="0">
                          <a:solidFill>
                            <a:srgbClr val="2DD4B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企业层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企业 AI 增长系统 · 定制内训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BBF24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59800 元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调研 1 周 + 进企 3 天 + 30 天帮扶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按企业业务定制，三岗位各带走工作流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升 FDE 派驻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</a:tr>
              <a:tr h="29387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b="1" dirty="0">
                          <a:solidFill>
                            <a:srgbClr val="FBBF24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服务层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FDE 派驻服务（四档）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BBF24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3.68 万起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派工程师进企业 · 3—8 周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把课上那套工作流在他公司搭起来跑通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年度托管 19.8 万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</a:tr>
              <a:tr h="47802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b="1" dirty="0">
                          <a:solidFill>
                            <a:srgbClr val="A78BFA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配套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工具线：Accio Work / 千问办公 / 钉钉 / WorkBuddy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BBF24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按需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代理分销 + 渠道返佣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教方法，不卖工具；课上用什么课后续什么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长期复购收入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6464808"/>
            <a:ext cx="7315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F659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 × 电商 · 课程产品手册（对外版） · 2026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10710367" y="640080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8B7C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03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566928" y="329184"/>
            <a:ext cx="82296" cy="201168"/>
          </a:xfrm>
          <a:prstGeom prst="rect">
            <a:avLst/>
          </a:prstGeom>
          <a:solidFill>
            <a:srgbClr val="8B7CFF"/>
          </a:solidFill>
          <a:ln/>
        </p:spPr>
      </p:sp>
      <p:sp>
        <p:nvSpPr>
          <p:cNvPr id="5" name="Text 3"/>
          <p:cNvSpPr/>
          <p:nvPr/>
        </p:nvSpPr>
        <p:spPr>
          <a:xfrm>
            <a:off x="722376" y="301752"/>
            <a:ext cx="6400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8B7C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ABOUT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566928" y="502920"/>
            <a:ext cx="11057839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我们是谁，以及三条不讲价的规矩</a:t>
            </a:r>
            <a:endParaRPr lang="en-US" sz="2500" dirty="0"/>
          </a:p>
        </p:txBody>
      </p:sp>
      <p:sp>
        <p:nvSpPr>
          <p:cNvPr id="7" name="Text 5"/>
          <p:cNvSpPr/>
          <p:nvPr/>
        </p:nvSpPr>
        <p:spPr>
          <a:xfrm>
            <a:off x="566928" y="1024128"/>
            <a:ext cx="1105783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电商只是训练场，真正带走的是「把 AI 装进一条业务流」这项硬技能。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566928" y="1389888"/>
            <a:ext cx="4114800" cy="1920240"/>
          </a:xfrm>
          <a:prstGeom prst="roundRect">
            <a:avLst>
              <a:gd name="adj" fmla="val 2857"/>
            </a:avLst>
          </a:prstGeom>
          <a:solidFill>
            <a:srgbClr val="191046"/>
          </a:solidFill>
          <a:ln w="9525">
            <a:solidFill>
              <a:srgbClr val="3A2A7E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68096" y="1554480"/>
            <a:ext cx="3749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主讲人 · 韩宗晟</a:t>
            </a:r>
            <a:endParaRPr lang="en-US" sz="1500" dirty="0"/>
          </a:p>
          <a:p>
            <a:pPr indent="0" marL="0">
              <a:lnSpc>
                <a:spcPct val="135000"/>
              </a:lnSpc>
              <a:buNone/>
            </a:pPr>
            <a:r>
              <a:rPr lang="en-US" sz="115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 电商落地讲师｜操盘直播间 GMV 累计破亿</a:t>
            </a:r>
            <a:endParaRPr lang="en-US" sz="1500" dirty="0"/>
          </a:p>
          <a:p>
            <a:pPr indent="0" marL="0">
              <a:lnSpc>
                <a:spcPct val="135000"/>
              </a:lnSpc>
              <a:buNone/>
            </a:pPr>
            <a:r>
              <a:rPr lang="en-US" sz="115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10 年头部企业实战：小米 → 新东方 → 阿里国际站</a:t>
            </a:r>
            <a:endParaRPr lang="en-US" sz="1500" dirty="0"/>
          </a:p>
          <a:p>
            <a:pPr indent="0" marL="0">
              <a:lnSpc>
                <a:spcPct val="135000"/>
              </a:lnSpc>
              <a:buNone/>
            </a:pPr>
            <a:r>
              <a:rPr lang="en-US" sz="1100" dirty="0">
                <a:solidFill>
                  <a:srgbClr val="9C8FD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钉钉认证讲师 · 千问办公认证讲师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768096" y="2761488"/>
            <a:ext cx="3749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100" dirty="0">
                <a:solidFill>
                  <a:srgbClr val="6F659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课上讲的每一个环节，都是自己业务里跑通过的。没跑通的不上讲台。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882896" y="1389888"/>
            <a:ext cx="6741871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9C8FD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三条教学主张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4882896" y="1627632"/>
            <a:ext cx="6741871" cy="1920240"/>
          </a:xfrm>
          <a:prstGeom prst="roundRect">
            <a:avLst>
              <a:gd name="adj" fmla="val 2857"/>
            </a:avLst>
          </a:prstGeom>
          <a:solidFill>
            <a:srgbClr val="1B1246"/>
          </a:solidFill>
          <a:ln w="9525">
            <a:solidFill>
              <a:srgbClr val="3A2A7E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029200" y="1664208"/>
            <a:ext cx="6449263" cy="1773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35000"/>
              </a:lnSpc>
              <a:buSzPct val="100000"/>
              <a:buChar char="•"/>
            </a:pPr>
            <a:r>
              <a:rPr lang="en-US" sz="110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我讲四成，你做六成：每个模块逻辑 20% + 案例 20% + 动手 60%</a:t>
            </a:r>
            <a:endParaRPr lang="en-US" sz="1100" dirty="0"/>
          </a:p>
          <a:p>
            <a:pPr marL="342900" indent="-342900">
              <a:lnSpc>
                <a:spcPct val="135000"/>
              </a:lnSpc>
              <a:buSzPct val="100000"/>
              <a:buChar char="•"/>
            </a:pPr>
            <a:r>
              <a:rPr lang="en-US" sz="110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用你自己的业务当教材：不带商品、不带店铺来就没得练</a:t>
            </a:r>
            <a:endParaRPr lang="en-US" sz="1100" dirty="0"/>
          </a:p>
          <a:p>
            <a:pPr marL="342900" indent="-342900">
              <a:lnSpc>
                <a:spcPct val="135000"/>
              </a:lnSpc>
              <a:buSzPct val="100000"/>
              <a:buChar char="•"/>
            </a:pPr>
            <a:r>
              <a:rPr lang="en-US" sz="110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走的时候手上必须有东西：做完才准走，不做完当场补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566928" y="3538728"/>
            <a:ext cx="11057839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9C8FD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一条链路：五个环节，AI 全部能插手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566928" y="3794760"/>
            <a:ext cx="1874520" cy="566928"/>
          </a:xfrm>
          <a:prstGeom prst="roundRect">
            <a:avLst>
              <a:gd name="adj" fmla="val 9677"/>
            </a:avLst>
          </a:prstGeom>
          <a:solidFill>
            <a:srgbClr val="4C1D95"/>
          </a:solidFill>
          <a:ln w="9525">
            <a:solidFill>
              <a:srgbClr val="3A2A7E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66928" y="3794760"/>
            <a:ext cx="18745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选品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2441448" y="3794760"/>
            <a:ext cx="21945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8B7C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›</a:t>
            </a:r>
            <a:endParaRPr lang="en-US" sz="1800" dirty="0"/>
          </a:p>
        </p:txBody>
      </p:sp>
      <p:sp>
        <p:nvSpPr>
          <p:cNvPr id="18" name="Shape 16"/>
          <p:cNvSpPr/>
          <p:nvPr/>
        </p:nvSpPr>
        <p:spPr>
          <a:xfrm>
            <a:off x="2660904" y="3794760"/>
            <a:ext cx="1874520" cy="566928"/>
          </a:xfrm>
          <a:prstGeom prst="roundRect">
            <a:avLst>
              <a:gd name="adj" fmla="val 9677"/>
            </a:avLst>
          </a:prstGeom>
          <a:solidFill>
            <a:srgbClr val="1B1246"/>
          </a:solidFill>
          <a:ln w="9525">
            <a:solidFill>
              <a:srgbClr val="3A2A7E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2660904" y="3794760"/>
            <a:ext cx="18745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上新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4535424" y="3794760"/>
            <a:ext cx="21945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8B7C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›</a:t>
            </a:r>
            <a:endParaRPr lang="en-US" sz="1800" dirty="0"/>
          </a:p>
        </p:txBody>
      </p:sp>
      <p:sp>
        <p:nvSpPr>
          <p:cNvPr id="21" name="Shape 19"/>
          <p:cNvSpPr/>
          <p:nvPr/>
        </p:nvSpPr>
        <p:spPr>
          <a:xfrm>
            <a:off x="4754880" y="3794760"/>
            <a:ext cx="1874520" cy="566928"/>
          </a:xfrm>
          <a:prstGeom prst="roundRect">
            <a:avLst>
              <a:gd name="adj" fmla="val 9677"/>
            </a:avLst>
          </a:prstGeom>
          <a:solidFill>
            <a:srgbClr val="1B1246"/>
          </a:solidFill>
          <a:ln w="9525">
            <a:solidFill>
              <a:srgbClr val="3A2A7E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754880" y="3794760"/>
            <a:ext cx="18745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获客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6629400" y="3794760"/>
            <a:ext cx="21945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8B7C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›</a:t>
            </a:r>
            <a:endParaRPr lang="en-US" sz="1800" dirty="0"/>
          </a:p>
        </p:txBody>
      </p:sp>
      <p:sp>
        <p:nvSpPr>
          <p:cNvPr id="24" name="Shape 22"/>
          <p:cNvSpPr/>
          <p:nvPr/>
        </p:nvSpPr>
        <p:spPr>
          <a:xfrm>
            <a:off x="6848856" y="3794760"/>
            <a:ext cx="1874520" cy="566928"/>
          </a:xfrm>
          <a:prstGeom prst="roundRect">
            <a:avLst>
              <a:gd name="adj" fmla="val 9677"/>
            </a:avLst>
          </a:prstGeom>
          <a:solidFill>
            <a:srgbClr val="1B1246"/>
          </a:solidFill>
          <a:ln w="9525">
            <a:solidFill>
              <a:srgbClr val="3A2A7E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848856" y="3794760"/>
            <a:ext cx="18745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客服</a:t>
            </a:r>
            <a:endParaRPr lang="en-US" sz="1500" dirty="0"/>
          </a:p>
        </p:txBody>
      </p:sp>
      <p:sp>
        <p:nvSpPr>
          <p:cNvPr id="26" name="Text 24"/>
          <p:cNvSpPr/>
          <p:nvPr/>
        </p:nvSpPr>
        <p:spPr>
          <a:xfrm>
            <a:off x="8723376" y="3794760"/>
            <a:ext cx="21945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8B7C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›</a:t>
            </a:r>
            <a:endParaRPr lang="en-US" sz="1800" dirty="0"/>
          </a:p>
        </p:txBody>
      </p:sp>
      <p:sp>
        <p:nvSpPr>
          <p:cNvPr id="27" name="Shape 25"/>
          <p:cNvSpPr/>
          <p:nvPr/>
        </p:nvSpPr>
        <p:spPr>
          <a:xfrm>
            <a:off x="8942832" y="3794760"/>
            <a:ext cx="1874520" cy="566928"/>
          </a:xfrm>
          <a:prstGeom prst="roundRect">
            <a:avLst>
              <a:gd name="adj" fmla="val 9677"/>
            </a:avLst>
          </a:prstGeom>
          <a:solidFill>
            <a:srgbClr val="1B1246"/>
          </a:solidFill>
          <a:ln w="9525">
            <a:solidFill>
              <a:srgbClr val="3A2A7E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8942832" y="3794760"/>
            <a:ext cx="18745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谈判</a:t>
            </a:r>
            <a:endParaRPr lang="en-US" sz="1500" dirty="0"/>
          </a:p>
        </p:txBody>
      </p:sp>
      <p:sp>
        <p:nvSpPr>
          <p:cNvPr id="29" name="Text 27"/>
          <p:cNvSpPr/>
          <p:nvPr/>
        </p:nvSpPr>
        <p:spPr>
          <a:xfrm>
            <a:off x="566928" y="4562856"/>
            <a:ext cx="11057839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9C8FD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四条边界（写进合同，也写进海报）</a:t>
            </a:r>
            <a:endParaRPr lang="en-US" sz="1150" dirty="0"/>
          </a:p>
        </p:txBody>
      </p:sp>
      <p:sp>
        <p:nvSpPr>
          <p:cNvPr id="30" name="Shape 28"/>
          <p:cNvSpPr/>
          <p:nvPr/>
        </p:nvSpPr>
        <p:spPr>
          <a:xfrm>
            <a:off x="566928" y="4800600"/>
            <a:ext cx="11057839" cy="1170432"/>
          </a:xfrm>
          <a:prstGeom prst="roundRect">
            <a:avLst>
              <a:gd name="adj" fmla="val 4688"/>
            </a:avLst>
          </a:prstGeom>
          <a:solidFill>
            <a:srgbClr val="1B1246"/>
          </a:solidFill>
          <a:ln w="9525">
            <a:solidFill>
              <a:srgbClr val="3A2A7E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713232" y="4837176"/>
            <a:ext cx="10765231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35000"/>
              </a:lnSpc>
              <a:buSzPct val="100000"/>
              <a:buChar char="•"/>
            </a:pPr>
            <a:r>
              <a:rPr lang="en-US" sz="110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不承诺业务数字：询盘量、转化率、成交额，一个都不承诺</a:t>
            </a:r>
            <a:endParaRPr lang="en-US" sz="1100" dirty="0"/>
          </a:p>
          <a:p>
            <a:pPr marL="342900" indent="-342900">
              <a:lnSpc>
                <a:spcPct val="135000"/>
              </a:lnSpc>
              <a:buSzPct val="100000"/>
              <a:buChar char="•"/>
            </a:pPr>
            <a:r>
              <a:rPr lang="en-US" sz="110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不做代运营：不碰客户账号密码，不代投广告</a:t>
            </a:r>
            <a:endParaRPr lang="en-US" sz="1100" dirty="0"/>
          </a:p>
          <a:p>
            <a:pPr marL="342900" indent="-342900">
              <a:lnSpc>
                <a:spcPct val="135000"/>
              </a:lnSpc>
              <a:buSzPct val="100000"/>
              <a:buChar char="•"/>
            </a:pPr>
            <a:r>
              <a:rPr lang="en-US" sz="110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不教没跑通的东西：自己业务里没验证过的环节不上讲台</a:t>
            </a:r>
            <a:endParaRPr lang="en-US" sz="1100" dirty="0"/>
          </a:p>
          <a:p>
            <a:pPr marL="342900" indent="-342900">
              <a:lnSpc>
                <a:spcPct val="135000"/>
              </a:lnSpc>
              <a:buSzPct val="100000"/>
              <a:buChar char="•"/>
            </a:pPr>
            <a:r>
              <a:rPr lang="en-US" sz="110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不做平台绑定：方法全平台通用，换平台照样能用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6464808"/>
            <a:ext cx="7315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F659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 × 电商 · 课程产品手册（对外版） · 2026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10710367" y="640080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8B7C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04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566928" y="329184"/>
            <a:ext cx="82296" cy="201168"/>
          </a:xfrm>
          <a:prstGeom prst="rect">
            <a:avLst/>
          </a:prstGeom>
          <a:solidFill>
            <a:srgbClr val="5B9BFF"/>
          </a:solidFill>
          <a:ln/>
        </p:spPr>
      </p:sp>
      <p:sp>
        <p:nvSpPr>
          <p:cNvPr id="5" name="Text 3"/>
          <p:cNvSpPr/>
          <p:nvPr/>
        </p:nvSpPr>
        <p:spPr>
          <a:xfrm>
            <a:off x="722376" y="301752"/>
            <a:ext cx="6400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5B9B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引流层 · 01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566928" y="502920"/>
            <a:ext cx="8314639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 电商获客增长 · 两晚先导营</a:t>
            </a:r>
            <a:endParaRPr lang="en-US" sz="2500" dirty="0"/>
          </a:p>
        </p:txBody>
      </p:sp>
      <p:sp>
        <p:nvSpPr>
          <p:cNvPr id="7" name="Text 5"/>
          <p:cNvSpPr/>
          <p:nvPr/>
        </p:nvSpPr>
        <p:spPr>
          <a:xfrm>
            <a:off x="566928" y="1024128"/>
            <a:ext cx="1105783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两个晚上，看懂 AI 怎么帮你获客。前 10 分钟就现场做给你看，不先讲道理。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8881567" y="384048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400" b="1" dirty="0">
                <a:solidFill>
                  <a:srgbClr val="FBBF2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9.9 元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8881567" y="822960"/>
            <a:ext cx="2743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9C8FD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线上直播 · 连播两晚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566928" y="1335024"/>
            <a:ext cx="880872" cy="274320"/>
          </a:xfrm>
          <a:prstGeom prst="roundRect">
            <a:avLst>
              <a:gd name="adj" fmla="val 16667"/>
            </a:avLst>
          </a:prstGeom>
          <a:solidFill>
            <a:srgbClr val="251A5E"/>
          </a:solidFill>
          <a:ln w="9525">
            <a:solidFill>
              <a:srgbClr val="3A2A7E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66928" y="1335024"/>
            <a:ext cx="8808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线上直播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1548384" y="1335024"/>
            <a:ext cx="1214247" cy="274320"/>
          </a:xfrm>
          <a:prstGeom prst="roundRect">
            <a:avLst>
              <a:gd name="adj" fmla="val 16667"/>
            </a:avLst>
          </a:prstGeom>
          <a:solidFill>
            <a:srgbClr val="251A5E"/>
          </a:solidFill>
          <a:ln w="9525">
            <a:solidFill>
              <a:srgbClr val="3A2A7E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548384" y="1335024"/>
            <a:ext cx="1214247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19:30—21:30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2863215" y="1335024"/>
            <a:ext cx="1014222" cy="274320"/>
          </a:xfrm>
          <a:prstGeom prst="roundRect">
            <a:avLst>
              <a:gd name="adj" fmla="val 16667"/>
            </a:avLst>
          </a:prstGeom>
          <a:solidFill>
            <a:srgbClr val="251A5E"/>
          </a:solidFill>
          <a:ln w="9525">
            <a:solidFill>
              <a:srgbClr val="3A2A7E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2863215" y="1335024"/>
            <a:ext cx="101422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零基础可听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978021" y="1335024"/>
            <a:ext cx="1467612" cy="274320"/>
          </a:xfrm>
          <a:prstGeom prst="roundRect">
            <a:avLst>
              <a:gd name="adj" fmla="val 16667"/>
            </a:avLst>
          </a:prstGeom>
          <a:solidFill>
            <a:srgbClr val="251A5E"/>
          </a:solidFill>
          <a:ln w="9525">
            <a:solidFill>
              <a:srgbClr val="3A2A7E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978021" y="1335024"/>
            <a:ext cx="14676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首场 9/28—29 日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5546217" y="1335024"/>
            <a:ext cx="880872" cy="274320"/>
          </a:xfrm>
          <a:prstGeom prst="roundRect">
            <a:avLst>
              <a:gd name="adj" fmla="val 16667"/>
            </a:avLst>
          </a:prstGeom>
          <a:solidFill>
            <a:srgbClr val="251A5E"/>
          </a:solidFill>
          <a:ln w="9525">
            <a:solidFill>
              <a:srgbClr val="3A2A7E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546217" y="1335024"/>
            <a:ext cx="8808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提供回放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566928" y="1773936"/>
            <a:ext cx="11057839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9C8FD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你心里那三个问题，两晚里一个一个答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566928" y="2029968"/>
            <a:ext cx="3401568" cy="658368"/>
          </a:xfrm>
          <a:prstGeom prst="roundRect">
            <a:avLst>
              <a:gd name="adj" fmla="val 8333"/>
            </a:avLst>
          </a:prstGeom>
          <a:solidFill>
            <a:srgbClr val="251A5E"/>
          </a:solidFill>
          <a:ln w="9525">
            <a:solidFill>
              <a:srgbClr val="3A2A7E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713232" y="2029968"/>
            <a:ext cx="3657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BBF2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①</a:t>
            </a: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1133856" y="2029968"/>
            <a:ext cx="2743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WorkBuddy、Codex 到底怎么用</a:t>
            </a:r>
            <a:endParaRPr lang="en-US" sz="1250" dirty="0"/>
          </a:p>
        </p:txBody>
      </p:sp>
      <p:sp>
        <p:nvSpPr>
          <p:cNvPr id="24" name="Shape 22"/>
          <p:cNvSpPr/>
          <p:nvPr/>
        </p:nvSpPr>
        <p:spPr>
          <a:xfrm>
            <a:off x="4133088" y="2029968"/>
            <a:ext cx="3401568" cy="658368"/>
          </a:xfrm>
          <a:prstGeom prst="roundRect">
            <a:avLst>
              <a:gd name="adj" fmla="val 8333"/>
            </a:avLst>
          </a:prstGeom>
          <a:solidFill>
            <a:srgbClr val="251A5E"/>
          </a:solidFill>
          <a:ln w="9525">
            <a:solidFill>
              <a:srgbClr val="3A2A7E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279392" y="2029968"/>
            <a:ext cx="3657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BBF2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②</a:t>
            </a:r>
            <a:endParaRPr lang="en-US" sz="1800" dirty="0"/>
          </a:p>
        </p:txBody>
      </p:sp>
      <p:sp>
        <p:nvSpPr>
          <p:cNvPr id="26" name="Text 24"/>
          <p:cNvSpPr/>
          <p:nvPr/>
        </p:nvSpPr>
        <p:spPr>
          <a:xfrm>
            <a:off x="4700016" y="2029968"/>
            <a:ext cx="2743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电商到底怎么跟 AI 结合</a:t>
            </a:r>
            <a:endParaRPr lang="en-US" sz="1250" dirty="0"/>
          </a:p>
        </p:txBody>
      </p:sp>
      <p:sp>
        <p:nvSpPr>
          <p:cNvPr id="27" name="Shape 25"/>
          <p:cNvSpPr/>
          <p:nvPr/>
        </p:nvSpPr>
        <p:spPr>
          <a:xfrm>
            <a:off x="7699248" y="2029968"/>
            <a:ext cx="3401568" cy="658368"/>
          </a:xfrm>
          <a:prstGeom prst="roundRect">
            <a:avLst>
              <a:gd name="adj" fmla="val 8333"/>
            </a:avLst>
          </a:prstGeom>
          <a:solidFill>
            <a:srgbClr val="251A5E"/>
          </a:solidFill>
          <a:ln w="9525">
            <a:solidFill>
              <a:srgbClr val="3A2A7E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7845552" y="2029968"/>
            <a:ext cx="3657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BBF2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③</a:t>
            </a:r>
            <a:endParaRPr lang="en-US" sz="1800" dirty="0"/>
          </a:p>
        </p:txBody>
      </p:sp>
      <p:sp>
        <p:nvSpPr>
          <p:cNvPr id="29" name="Text 27"/>
          <p:cNvSpPr/>
          <p:nvPr/>
        </p:nvSpPr>
        <p:spPr>
          <a:xfrm>
            <a:off x="8266176" y="2029968"/>
            <a:ext cx="2743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 到底怎么在企业里落地</a:t>
            </a:r>
            <a:endParaRPr lang="en-US" sz="1250" dirty="0"/>
          </a:p>
        </p:txBody>
      </p:sp>
      <p:sp>
        <p:nvSpPr>
          <p:cNvPr id="30" name="Text 28"/>
          <p:cNvSpPr/>
          <p:nvPr/>
        </p:nvSpPr>
        <p:spPr>
          <a:xfrm>
            <a:off x="566928" y="2871216"/>
            <a:ext cx="53949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9C8FD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适合谁来</a:t>
            </a:r>
            <a:endParaRPr lang="en-US" sz="1150" dirty="0"/>
          </a:p>
        </p:txBody>
      </p:sp>
      <p:sp>
        <p:nvSpPr>
          <p:cNvPr id="31" name="Shape 29"/>
          <p:cNvSpPr/>
          <p:nvPr/>
        </p:nvSpPr>
        <p:spPr>
          <a:xfrm>
            <a:off x="566928" y="3108960"/>
            <a:ext cx="5394960" cy="1572768"/>
          </a:xfrm>
          <a:prstGeom prst="roundRect">
            <a:avLst>
              <a:gd name="adj" fmla="val 3488"/>
            </a:avLst>
          </a:prstGeom>
          <a:solidFill>
            <a:srgbClr val="1B1246"/>
          </a:solidFill>
          <a:ln w="9525">
            <a:solidFill>
              <a:srgbClr val="3A2A7E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713232" y="3145536"/>
            <a:ext cx="5102352" cy="1426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35000"/>
              </a:lnSpc>
              <a:buSzPct val="100000"/>
              <a:buChar char="•"/>
            </a:pPr>
            <a:r>
              <a:rPr lang="en-US" sz="110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正在做电商、想用 AI 提效的人</a:t>
            </a:r>
            <a:endParaRPr lang="en-US" sz="1100" dirty="0"/>
          </a:p>
          <a:p>
            <a:pPr marL="342900" indent="-342900">
              <a:lnSpc>
                <a:spcPct val="135000"/>
              </a:lnSpc>
              <a:buSzPct val="100000"/>
              <a:buChar char="•"/>
            </a:pPr>
            <a:r>
              <a:rPr lang="en-US" sz="110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想转型做 AI 运营、需要一套真实方法的人</a:t>
            </a:r>
            <a:endParaRPr lang="en-US" sz="1100" dirty="0"/>
          </a:p>
          <a:p>
            <a:pPr marL="342900" indent="-342900">
              <a:lnSpc>
                <a:spcPct val="135000"/>
              </a:lnSpc>
              <a:buSzPct val="100000"/>
              <a:buChar char="•"/>
            </a:pPr>
            <a:r>
              <a:rPr lang="en-US" sz="110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带团队的中小企业主</a:t>
            </a:r>
            <a:endParaRPr lang="en-US" sz="1100" dirty="0"/>
          </a:p>
          <a:p>
            <a:pPr marL="342900" indent="-342900">
              <a:lnSpc>
                <a:spcPct val="135000"/>
              </a:lnSpc>
              <a:buSzPct val="100000"/>
              <a:buChar char="•"/>
            </a:pPr>
            <a:r>
              <a:rPr lang="en-US" sz="110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做副业、想接单代做素材的人</a:t>
            </a:r>
            <a:endParaRPr lang="en-US" sz="1100" dirty="0"/>
          </a:p>
        </p:txBody>
      </p:sp>
      <p:sp>
        <p:nvSpPr>
          <p:cNvPr id="33" name="Text 31"/>
          <p:cNvSpPr/>
          <p:nvPr/>
        </p:nvSpPr>
        <p:spPr>
          <a:xfrm>
            <a:off x="6163056" y="2871216"/>
            <a:ext cx="5461711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9C8FD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两晚你能带走</a:t>
            </a:r>
            <a:endParaRPr lang="en-US" sz="1150" dirty="0"/>
          </a:p>
        </p:txBody>
      </p:sp>
      <p:sp>
        <p:nvSpPr>
          <p:cNvPr id="34" name="Shape 32"/>
          <p:cNvSpPr/>
          <p:nvPr/>
        </p:nvSpPr>
        <p:spPr>
          <a:xfrm>
            <a:off x="6163056" y="3108960"/>
            <a:ext cx="5461711" cy="1572768"/>
          </a:xfrm>
          <a:prstGeom prst="roundRect">
            <a:avLst>
              <a:gd name="adj" fmla="val 3488"/>
            </a:avLst>
          </a:prstGeom>
          <a:solidFill>
            <a:srgbClr val="1B1246"/>
          </a:solidFill>
          <a:ln w="9525">
            <a:solidFill>
              <a:srgbClr val="3A2A7E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309360" y="3145536"/>
            <a:ext cx="5169103" cy="1426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35000"/>
              </a:lnSpc>
              <a:buSzPct val="100000"/>
              <a:buChar char="•"/>
            </a:pPr>
            <a:r>
              <a:rPr lang="en-US" sz="110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 能力自测表（看清自己在第几级）</a:t>
            </a:r>
            <a:endParaRPr lang="en-US" sz="1100" dirty="0"/>
          </a:p>
          <a:p>
            <a:pPr marL="342900" indent="-342900">
              <a:lnSpc>
                <a:spcPct val="135000"/>
              </a:lnSpc>
              <a:buSzPct val="100000"/>
              <a:buChar char="•"/>
            </a:pPr>
            <a:r>
              <a:rPr lang="en-US" sz="110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短视频选题清单（套自己的商品就能用）</a:t>
            </a:r>
            <a:endParaRPr lang="en-US" sz="1100" dirty="0"/>
          </a:p>
          <a:p>
            <a:pPr marL="342900" indent="-342900">
              <a:lnSpc>
                <a:spcPct val="135000"/>
              </a:lnSpc>
              <a:buSzPct val="100000"/>
              <a:buChar char="•"/>
            </a:pPr>
            <a:r>
              <a:rPr lang="en-US" sz="110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一个商品的完整改造思路</a:t>
            </a:r>
            <a:endParaRPr lang="en-US" sz="1100" dirty="0"/>
          </a:p>
          <a:p>
            <a:pPr marL="342900" indent="-342900">
              <a:lnSpc>
                <a:spcPct val="135000"/>
              </a:lnSpc>
              <a:buSzPct val="100000"/>
              <a:buChar char="•"/>
            </a:pPr>
            <a:r>
              <a:rPr lang="en-US" sz="110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两个真实店铺的现场诊断</a:t>
            </a:r>
            <a:endParaRPr lang="en-US" sz="1100" dirty="0"/>
          </a:p>
        </p:txBody>
      </p:sp>
      <p:sp>
        <p:nvSpPr>
          <p:cNvPr id="36" name="Text 34"/>
          <p:cNvSpPr/>
          <p:nvPr/>
        </p:nvSpPr>
        <p:spPr>
          <a:xfrm>
            <a:off x="585216" y="4700016"/>
            <a:ext cx="11057839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课前准备：</a:t>
            </a:r>
            <a:pPr indent="0" marL="0">
              <a:lnSpc>
                <a:spcPct val="140000"/>
              </a:lnSpc>
              <a:buNone/>
            </a:pPr>
            <a:r>
              <a:rPr lang="en-US" sz="115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一个 AI 工具账号、一个真实商品链接、一个自己最卡的问题。</a:t>
            </a:r>
            <a:pPr indent="0" marL="0">
              <a:lnSpc>
                <a:spcPct val="140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   边界：</a:t>
            </a:r>
            <a:endParaRPr lang="en-US" sz="115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15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直播开始前可随时退；作业诊断只在直播中进行。</a:t>
            </a:r>
            <a:endParaRPr lang="en-US" sz="11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6464808"/>
            <a:ext cx="7315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F659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 × 电商 · 课程产品手册（对外版） · 2026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10710367" y="640080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8B7C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05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566928" y="329184"/>
            <a:ext cx="82296" cy="201168"/>
          </a:xfrm>
          <a:prstGeom prst="rect">
            <a:avLst/>
          </a:prstGeom>
          <a:solidFill>
            <a:srgbClr val="5B9BFF"/>
          </a:solidFill>
          <a:ln/>
        </p:spPr>
      </p:sp>
      <p:sp>
        <p:nvSpPr>
          <p:cNvPr id="5" name="Text 3"/>
          <p:cNvSpPr/>
          <p:nvPr/>
        </p:nvSpPr>
        <p:spPr>
          <a:xfrm>
            <a:off x="722376" y="301752"/>
            <a:ext cx="6400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5B9B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引流层 · 01 · 课表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566928" y="502920"/>
            <a:ext cx="11057839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两晚课表：第一晚看见结果，第二晚做出结果</a:t>
            </a:r>
            <a:endParaRPr lang="en-US" sz="2500" dirty="0"/>
          </a:p>
        </p:txBody>
      </p:sp>
      <p:sp>
        <p:nvSpPr>
          <p:cNvPr id="7" name="Text 5"/>
          <p:cNvSpPr/>
          <p:nvPr/>
        </p:nvSpPr>
        <p:spPr>
          <a:xfrm>
            <a:off x="566928" y="1024128"/>
            <a:ext cx="1105783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深色底的是动手环节——两晚合计 120 分钟，其中 70 分钟在当场做东西。</a:t>
            </a:r>
            <a:endParaRPr lang="en-US" sz="125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66928" y="1426464"/>
          <a:ext cx="11057839" cy="914400"/>
        </p:xfrm>
        <a:graphic>
          <a:graphicData uri="http://schemas.openxmlformats.org/drawingml/2006/table">
            <a:tbl>
              <a:tblPr/>
              <a:tblGrid>
                <a:gridCol w="1481328"/>
                <a:gridCol w="7818120"/>
                <a:gridCol w="1883664"/>
              </a:tblGrid>
              <a:tr h="303085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第一晚《看见结果》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C1D95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19:30—21:30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C1D95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C1D95"/>
                    </a:solidFill>
                  </a:tcPr>
                </a:tc>
              </a:tr>
              <a:tr h="303085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19:30—19:38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开场 · 今晚我现场做三件事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8 分钟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</a:tr>
              <a:tr h="303085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19:38—19:58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案例 · 一个店铺的 4 倍增长是怎么来的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20 分钟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</a:tr>
              <a:tr h="303085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19:58—20:18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认知 · AI 是乘号，不是加法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20 分钟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</a:tr>
              <a:tr h="303085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20:18—20:35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为什么是现在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17 分钟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</a:tr>
              <a:tr h="303085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20:35—21:15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FBBF24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实操 · 现场做出一个结果  ★ 全场核心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FBBF24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40 分钟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</a:tr>
              <a:tr h="303085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21:15—21:25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营销钩子 · 你一个人做不完的那部分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10 分钟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</a:tr>
              <a:tr h="303085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21:25—21:30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收尾 · 加微信 + 明晚再见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5 分钟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</a:tr>
              <a:tr h="303085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第二晚《做出结果》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C1D95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19:30—21:30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C1D95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C1D95"/>
                    </a:solidFill>
                  </a:tcPr>
                </a:tc>
              </a:tr>
              <a:tr h="303085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19:30—19:40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回顾 · 把昨晚的第三个演示做完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10 分钟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</a:tr>
              <a:tr h="303085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19:40—20:05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短视频获客 · 为什么电商人必须做，怎么做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25 分钟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</a:tr>
              <a:tr h="303085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20:05—20:35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FBBF24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 剪辑 · 现场从 0 发出去一条  ★ 全场核心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FBBF24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30 分钟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</a:tr>
              <a:tr h="303085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20:35—21:00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工具 · 按你的岗位排，不按知名度排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25 分钟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</a:tr>
              <a:tr h="303085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21:00—21:20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现场诊断 · 挑两个店铺当着面改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20 分钟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</a:tr>
              <a:tr h="303085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21:20—21:30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收尾 · 线下首期 + 加微信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10 分钟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6464808"/>
            <a:ext cx="7315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F659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 × 电商 · 课程产品手册（对外版） · 2026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10710367" y="640080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8B7C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06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566928" y="329184"/>
            <a:ext cx="82296" cy="201168"/>
          </a:xfrm>
          <a:prstGeom prst="rect">
            <a:avLst/>
          </a:prstGeom>
          <a:solidFill>
            <a:srgbClr val="5B9BFF"/>
          </a:solidFill>
          <a:ln/>
        </p:spPr>
      </p:sp>
      <p:sp>
        <p:nvSpPr>
          <p:cNvPr id="5" name="Text 3"/>
          <p:cNvSpPr/>
          <p:nvPr/>
        </p:nvSpPr>
        <p:spPr>
          <a:xfrm>
            <a:off x="722376" y="301752"/>
            <a:ext cx="6400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5B9B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引流层 · 02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566928" y="502920"/>
            <a:ext cx="8314639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 电商增长沙龙 · 半日闭门营</a:t>
            </a:r>
            <a:endParaRPr lang="en-US" sz="2500" dirty="0"/>
          </a:p>
        </p:txBody>
      </p:sp>
      <p:sp>
        <p:nvSpPr>
          <p:cNvPr id="7" name="Text 5"/>
          <p:cNvSpPr/>
          <p:nvPr/>
        </p:nvSpPr>
        <p:spPr>
          <a:xfrm>
            <a:off x="566928" y="1024128"/>
            <a:ext cx="1105783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一个下午，亲眼看到 AI 帮你获客的效果——当场做出一条内容并发出去。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8881567" y="384048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400" b="1" dirty="0">
                <a:solidFill>
                  <a:srgbClr val="FBBF2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59 元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8881567" y="822960"/>
            <a:ext cx="2743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9C8FD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线下半天 · 单场 40—60 人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566928" y="1335024"/>
            <a:ext cx="1214247" cy="274320"/>
          </a:xfrm>
          <a:prstGeom prst="roundRect">
            <a:avLst>
              <a:gd name="adj" fmla="val 16667"/>
            </a:avLst>
          </a:prstGeom>
          <a:solidFill>
            <a:srgbClr val="251A5E"/>
          </a:solidFill>
          <a:ln w="9525">
            <a:solidFill>
              <a:srgbClr val="3A2A7E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66928" y="1335024"/>
            <a:ext cx="1214247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14:00—17:20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1881759" y="1335024"/>
            <a:ext cx="880872" cy="274320"/>
          </a:xfrm>
          <a:prstGeom prst="roundRect">
            <a:avLst>
              <a:gd name="adj" fmla="val 16667"/>
            </a:avLst>
          </a:prstGeom>
          <a:solidFill>
            <a:srgbClr val="251A5E"/>
          </a:solidFill>
          <a:ln w="9525">
            <a:solidFill>
              <a:srgbClr val="3A2A7E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881759" y="1335024"/>
            <a:ext cx="8808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月度一场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2863215" y="1335024"/>
            <a:ext cx="1307592" cy="274320"/>
          </a:xfrm>
          <a:prstGeom prst="roundRect">
            <a:avLst>
              <a:gd name="adj" fmla="val 16667"/>
            </a:avLst>
          </a:prstGeom>
          <a:solidFill>
            <a:srgbClr val="251A5E"/>
          </a:solidFill>
          <a:ln w="9525">
            <a:solidFill>
              <a:srgbClr val="3A2A7E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2863215" y="1335024"/>
            <a:ext cx="13075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9.9 学员可参加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4271391" y="1335024"/>
            <a:ext cx="1634299" cy="274320"/>
          </a:xfrm>
          <a:prstGeom prst="roundRect">
            <a:avLst>
              <a:gd name="adj" fmla="val 16667"/>
            </a:avLst>
          </a:prstGeom>
          <a:solidFill>
            <a:srgbClr val="251A5E"/>
          </a:solidFill>
          <a:ln w="9525">
            <a:solidFill>
              <a:srgbClr val="3A2A7E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71391" y="1335024"/>
            <a:ext cx="163429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现场实操 + 现场诊断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6006275" y="1335024"/>
            <a:ext cx="1114234" cy="274320"/>
          </a:xfrm>
          <a:prstGeom prst="roundRect">
            <a:avLst>
              <a:gd name="adj" fmla="val 16667"/>
            </a:avLst>
          </a:prstGeom>
          <a:solidFill>
            <a:srgbClr val="251A5E"/>
          </a:solidFill>
          <a:ln w="9525">
            <a:solidFill>
              <a:srgbClr val="3A2A7E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006275" y="1335024"/>
            <a:ext cx="111423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票抵 500 元</a:t>
            </a:r>
            <a:endParaRPr lang="en-US" sz="105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66928" y="1773936"/>
          <a:ext cx="11057839" cy="914400"/>
        </p:xfrm>
        <a:graphic>
          <a:graphicData uri="http://schemas.openxmlformats.org/drawingml/2006/table">
            <a:tbl>
              <a:tblPr/>
              <a:tblGrid>
                <a:gridCol w="1417320"/>
                <a:gridCol w="4892040"/>
                <a:gridCol w="4873752"/>
              </a:tblGrid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时间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C1D95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环节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C1D95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内容要点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C1D95"/>
                    </a:solidFill>
                  </a:tcPr>
                </a:tc>
              </a:tr>
              <a:tr h="303085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14:00—14:30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破冰与摸底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每人 1 分钟自报家门，助理同步登记在场企业主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</a:tr>
              <a:tr h="303085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14:30—15:20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只讲透一个环节：AI 获客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传统获客成本为什么失控；4 倍案例的流量端拆解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</a:tr>
              <a:tr h="303085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15:20—16:20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现场实操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当场产出 1 条短视频脚本 + 1 篇获客文案，并发布出去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</a:tr>
              <a:tr h="303085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16:20—17:00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案例诊断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抽 3 位学员的店铺或账号做现场诊断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</a:tr>
              <a:tr h="303085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17:00—17:20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成交环节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介绍 1980 实战营：沙龙票可抵 500 元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</a:tr>
            </a:tbl>
          </a:graphicData>
        </a:graphic>
      </p:graphicFrame>
      <p:sp>
        <p:nvSpPr>
          <p:cNvPr id="21" name="Text 18"/>
          <p:cNvSpPr/>
          <p:nvPr/>
        </p:nvSpPr>
        <p:spPr>
          <a:xfrm>
            <a:off x="566928" y="3602736"/>
            <a:ext cx="53949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9C8FD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学员带走</a:t>
            </a:r>
            <a:endParaRPr lang="en-US" sz="1150" dirty="0"/>
          </a:p>
        </p:txBody>
      </p:sp>
      <p:sp>
        <p:nvSpPr>
          <p:cNvPr id="22" name="Shape 19"/>
          <p:cNvSpPr/>
          <p:nvPr/>
        </p:nvSpPr>
        <p:spPr>
          <a:xfrm>
            <a:off x="566928" y="3840480"/>
            <a:ext cx="5394960" cy="1371600"/>
          </a:xfrm>
          <a:prstGeom prst="roundRect">
            <a:avLst>
              <a:gd name="adj" fmla="val 4000"/>
            </a:avLst>
          </a:prstGeom>
          <a:solidFill>
            <a:srgbClr val="1B1246"/>
          </a:solidFill>
          <a:ln w="9525">
            <a:solidFill>
              <a:srgbClr val="3A2A7E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713232" y="3877056"/>
            <a:ext cx="5102352" cy="12252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35000"/>
              </a:lnSpc>
              <a:buSzPct val="100000"/>
              <a:buChar char="•"/>
            </a:pPr>
            <a:r>
              <a:rPr lang="en-US" sz="110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 条已发布的短视频脚本</a:t>
            </a:r>
            <a:endParaRPr lang="en-US" sz="1100" dirty="0"/>
          </a:p>
          <a:p>
            <a:pPr marL="342900" indent="-342900">
              <a:lnSpc>
                <a:spcPct val="135000"/>
              </a:lnSpc>
              <a:buSzPct val="100000"/>
              <a:buChar char="•"/>
            </a:pPr>
            <a:r>
              <a:rPr lang="en-US" sz="110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 篇已发布的获客文案</a:t>
            </a:r>
            <a:endParaRPr lang="en-US" sz="1100" dirty="0"/>
          </a:p>
          <a:p>
            <a:pPr marL="342900" indent="-342900">
              <a:lnSpc>
                <a:spcPct val="135000"/>
              </a:lnSpc>
              <a:buSzPct val="100000"/>
              <a:buChar char="•"/>
            </a:pPr>
            <a:r>
              <a:rPr lang="en-US" sz="110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一次现场诊断（抽 3 位，围观也能学到）</a:t>
            </a:r>
            <a:endParaRPr lang="en-US" sz="1100" dirty="0"/>
          </a:p>
        </p:txBody>
      </p:sp>
      <p:sp>
        <p:nvSpPr>
          <p:cNvPr id="24" name="Text 21"/>
          <p:cNvSpPr/>
          <p:nvPr/>
        </p:nvSpPr>
        <p:spPr>
          <a:xfrm>
            <a:off x="6163056" y="3602736"/>
            <a:ext cx="5461711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9C8FD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月度主题轮值</a:t>
            </a:r>
            <a:endParaRPr lang="en-US" sz="1150" dirty="0"/>
          </a:p>
        </p:txBody>
      </p:sp>
      <p:sp>
        <p:nvSpPr>
          <p:cNvPr id="25" name="Shape 22"/>
          <p:cNvSpPr/>
          <p:nvPr/>
        </p:nvSpPr>
        <p:spPr>
          <a:xfrm>
            <a:off x="6163056" y="3840480"/>
            <a:ext cx="5461711" cy="1371600"/>
          </a:xfrm>
          <a:prstGeom prst="roundRect">
            <a:avLst>
              <a:gd name="adj" fmla="val 4000"/>
            </a:avLst>
          </a:prstGeom>
          <a:solidFill>
            <a:srgbClr val="1B1246"/>
          </a:solidFill>
          <a:ln w="9525">
            <a:solidFill>
              <a:srgbClr val="3A2A7E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6309360" y="3877056"/>
            <a:ext cx="5169103" cy="12252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35000"/>
              </a:lnSpc>
              <a:buSzPct val="100000"/>
              <a:buChar char="•"/>
            </a:pPr>
            <a:r>
              <a:rPr lang="en-US" sz="110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 获客 / AI 素材 / AI 客服 三选一轮换</a:t>
            </a:r>
            <a:endParaRPr lang="en-US" sz="1100" dirty="0"/>
          </a:p>
          <a:p>
            <a:pPr marL="342900" indent="-342900">
              <a:lnSpc>
                <a:spcPct val="135000"/>
              </a:lnSpc>
              <a:buSzPct val="100000"/>
              <a:buChar char="•"/>
            </a:pPr>
            <a:r>
              <a:rPr lang="en-US" sz="110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同一批人能来三次，每次内容不重复</a:t>
            </a:r>
            <a:endParaRPr lang="en-US" sz="1100" dirty="0"/>
          </a:p>
          <a:p>
            <a:pPr marL="342900" indent="-342900">
              <a:lnSpc>
                <a:spcPct val="135000"/>
              </a:lnSpc>
              <a:buSzPct val="100000"/>
              <a:buChar char="•"/>
            </a:pPr>
            <a:r>
              <a:rPr lang="en-US" sz="110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票价只起过滤作用，现场不硬推高价课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6464808"/>
            <a:ext cx="7315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F659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 × 电商 · 课程产品手册（对外版） · 2026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10710367" y="640080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8B7C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07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566928" y="329184"/>
            <a:ext cx="82296" cy="201168"/>
          </a:xfrm>
          <a:prstGeom prst="rect">
            <a:avLst/>
          </a:prstGeom>
          <a:solidFill>
            <a:srgbClr val="5B9BFF"/>
          </a:solidFill>
          <a:ln/>
        </p:spPr>
      </p:sp>
      <p:sp>
        <p:nvSpPr>
          <p:cNvPr id="5" name="Text 3"/>
          <p:cNvSpPr/>
          <p:nvPr/>
        </p:nvSpPr>
        <p:spPr>
          <a:xfrm>
            <a:off x="722376" y="301752"/>
            <a:ext cx="6400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5B9B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引流层 · 03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566928" y="502920"/>
            <a:ext cx="8314639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 电商增长引擎 · 全链路十二讲</a:t>
            </a:r>
            <a:endParaRPr lang="en-US" sz="2500" dirty="0"/>
          </a:p>
        </p:txBody>
      </p:sp>
      <p:sp>
        <p:nvSpPr>
          <p:cNvPr id="7" name="Text 5"/>
          <p:cNvSpPr/>
          <p:nvPr/>
        </p:nvSpPr>
        <p:spPr>
          <a:xfrm>
            <a:off x="566928" y="1024128"/>
            <a:ext cx="1105783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把线下课的核心内容做成可以反复看的录播课，每讲都附实操清单和模板。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8881567" y="384048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400" b="1" dirty="0">
                <a:solidFill>
                  <a:srgbClr val="FBBF2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598 元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8881567" y="822960"/>
            <a:ext cx="2743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9C8FD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录播 12 讲 · 约 8.7 小时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566928" y="1335024"/>
            <a:ext cx="880872" cy="274320"/>
          </a:xfrm>
          <a:prstGeom prst="roundRect">
            <a:avLst>
              <a:gd name="adj" fmla="val 16667"/>
            </a:avLst>
          </a:prstGeom>
          <a:solidFill>
            <a:srgbClr val="251A5E"/>
          </a:solidFill>
          <a:ln w="9525">
            <a:solidFill>
              <a:srgbClr val="3A2A7E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66928" y="1335024"/>
            <a:ext cx="8808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永久回看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1548384" y="1335024"/>
            <a:ext cx="1014222" cy="274320"/>
          </a:xfrm>
          <a:prstGeom prst="roundRect">
            <a:avLst>
              <a:gd name="adj" fmla="val 16667"/>
            </a:avLst>
          </a:prstGeom>
          <a:solidFill>
            <a:srgbClr val="251A5E"/>
          </a:solidFill>
          <a:ln w="9525">
            <a:solidFill>
              <a:srgbClr val="3A2A7E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548384" y="1335024"/>
            <a:ext cx="101422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每讲附模板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2663190" y="1335024"/>
            <a:ext cx="1380934" cy="274320"/>
          </a:xfrm>
          <a:prstGeom prst="roundRect">
            <a:avLst>
              <a:gd name="adj" fmla="val 16667"/>
            </a:avLst>
          </a:prstGeom>
          <a:solidFill>
            <a:srgbClr val="251A5E"/>
          </a:solidFill>
          <a:ln w="9525">
            <a:solidFill>
              <a:srgbClr val="3A2A7E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2663190" y="1335024"/>
            <a:ext cx="138093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购课款抵 500 元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4144708" y="1335024"/>
            <a:ext cx="1280922" cy="274320"/>
          </a:xfrm>
          <a:prstGeom prst="roundRect">
            <a:avLst>
              <a:gd name="adj" fmla="val 16667"/>
            </a:avLst>
          </a:prstGeom>
          <a:solidFill>
            <a:srgbClr val="251A5E"/>
          </a:solidFill>
          <a:ln w="9525">
            <a:solidFill>
              <a:srgbClr val="3A2A7E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144708" y="1335024"/>
            <a:ext cx="128092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团队可统一认知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5526214" y="1335024"/>
            <a:ext cx="1500949" cy="274320"/>
          </a:xfrm>
          <a:prstGeom prst="roundRect">
            <a:avLst>
              <a:gd name="adj" fmla="val 16667"/>
            </a:avLst>
          </a:prstGeom>
          <a:solidFill>
            <a:srgbClr val="251A5E"/>
          </a:solidFill>
          <a:ln w="9525">
            <a:solidFill>
              <a:srgbClr val="3A2A7E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526214" y="1335024"/>
            <a:ext cx="150094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企业 5 席起团队价</a:t>
            </a:r>
            <a:endParaRPr lang="en-US" sz="105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66928" y="1755648"/>
          <a:ext cx="11057839" cy="914400"/>
        </p:xfrm>
        <a:graphic>
          <a:graphicData uri="http://schemas.openxmlformats.org/drawingml/2006/table">
            <a:tbl>
              <a:tblPr/>
              <a:tblGrid>
                <a:gridCol w="566928"/>
                <a:gridCol w="4114800"/>
                <a:gridCol w="1051560"/>
                <a:gridCol w="566928"/>
                <a:gridCol w="4114800"/>
                <a:gridCol w="1051560"/>
              </a:tblGrid>
              <a:tr h="29387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BBF24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01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认知重构：AI 不是工具，是劳动力重排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30 分钟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BBF24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07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Facebook 投放 × AI 素材批量测试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50 分钟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</a:tr>
              <a:tr h="29387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BBF24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02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 选品：数据驱动的选品工作流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45 分钟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BBF24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08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TikTok 获客与海外网络环境配置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40 分钟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</a:tr>
              <a:tr h="29387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BBF24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03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竞品分析：喂一个链接出一份报告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30 分钟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BBF24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09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询盘回复智能体：10 分钟搭通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45 分钟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</a:tr>
              <a:tr h="29387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BBF24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04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商品五要素（上）：标题与卖点提炼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45 分钟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BBF24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10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客服全家桶：话术库 / 报价看板 / 询盘质量分析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45 分钟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</a:tr>
              <a:tr h="29387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BBF24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05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商品五要素（下）：图片与不出镜视频素材流水线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45 分钟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BBF24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11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大客户背调与 AI 博弈谈判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40 分钟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</a:tr>
              <a:tr h="29387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BBF24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06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详情页与公司介绍页的 AI 生产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40 分钟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BBF24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12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压轴：用表格工具把全链路串成自动化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50 分钟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</a:tr>
            </a:tbl>
          </a:graphicData>
        </a:graphic>
      </p:graphicFrame>
      <p:sp>
        <p:nvSpPr>
          <p:cNvPr id="21" name="Text 18"/>
          <p:cNvSpPr/>
          <p:nvPr/>
        </p:nvSpPr>
        <p:spPr>
          <a:xfrm>
            <a:off x="566928" y="4041648"/>
            <a:ext cx="53949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9C8FD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适合谁来</a:t>
            </a:r>
            <a:endParaRPr lang="en-US" sz="1150" dirty="0"/>
          </a:p>
        </p:txBody>
      </p:sp>
      <p:sp>
        <p:nvSpPr>
          <p:cNvPr id="22" name="Shape 19"/>
          <p:cNvSpPr/>
          <p:nvPr/>
        </p:nvSpPr>
        <p:spPr>
          <a:xfrm>
            <a:off x="566928" y="4279392"/>
            <a:ext cx="5394960" cy="1188720"/>
          </a:xfrm>
          <a:prstGeom prst="roundRect">
            <a:avLst>
              <a:gd name="adj" fmla="val 4615"/>
            </a:avLst>
          </a:prstGeom>
          <a:solidFill>
            <a:srgbClr val="1B1246"/>
          </a:solidFill>
          <a:ln w="9525">
            <a:solidFill>
              <a:srgbClr val="3A2A7E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713232" y="4315968"/>
            <a:ext cx="5102352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35000"/>
              </a:lnSpc>
              <a:buSzPct val="100000"/>
              <a:buChar char="•"/>
            </a:pPr>
            <a:r>
              <a:rPr lang="en-US" sz="110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没时间参加线下课的异地学员</a:t>
            </a:r>
            <a:endParaRPr lang="en-US" sz="1100" dirty="0"/>
          </a:p>
          <a:p>
            <a:pPr marL="342900" indent="-342900">
              <a:lnSpc>
                <a:spcPct val="135000"/>
              </a:lnSpc>
              <a:buSzPct val="100000"/>
              <a:buChar char="•"/>
            </a:pPr>
            <a:r>
              <a:rPr lang="en-US" sz="110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还在犹豫要不要报线下课的观望学员</a:t>
            </a:r>
            <a:endParaRPr lang="en-US" sz="1100" dirty="0"/>
          </a:p>
          <a:p>
            <a:pPr marL="342900" indent="-342900">
              <a:lnSpc>
                <a:spcPct val="135000"/>
              </a:lnSpc>
              <a:buSzPct val="100000"/>
              <a:buChar char="•"/>
            </a:pPr>
            <a:r>
              <a:rPr lang="en-US" sz="110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需要全团队统一认知的企业（5 席起）</a:t>
            </a:r>
            <a:endParaRPr lang="en-US" sz="1100" dirty="0"/>
          </a:p>
        </p:txBody>
      </p:sp>
      <p:sp>
        <p:nvSpPr>
          <p:cNvPr id="24" name="Text 21"/>
          <p:cNvSpPr/>
          <p:nvPr/>
        </p:nvSpPr>
        <p:spPr>
          <a:xfrm>
            <a:off x="6163056" y="4041648"/>
            <a:ext cx="5461711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9C8FD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带走与边界</a:t>
            </a:r>
            <a:endParaRPr lang="en-US" sz="1150" dirty="0"/>
          </a:p>
        </p:txBody>
      </p:sp>
      <p:sp>
        <p:nvSpPr>
          <p:cNvPr id="25" name="Shape 22"/>
          <p:cNvSpPr/>
          <p:nvPr/>
        </p:nvSpPr>
        <p:spPr>
          <a:xfrm>
            <a:off x="6163056" y="4279392"/>
            <a:ext cx="5461711" cy="1188720"/>
          </a:xfrm>
          <a:prstGeom prst="roundRect">
            <a:avLst>
              <a:gd name="adj" fmla="val 4615"/>
            </a:avLst>
          </a:prstGeom>
          <a:solidFill>
            <a:srgbClr val="1B1246"/>
          </a:solidFill>
          <a:ln w="9525">
            <a:solidFill>
              <a:srgbClr val="3A2A7E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6309360" y="4315968"/>
            <a:ext cx="5169103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35000"/>
              </a:lnSpc>
              <a:buSzPct val="100000"/>
              <a:buChar char="•"/>
            </a:pPr>
            <a:r>
              <a:rPr lang="en-US" sz="110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12 讲完整模板包 + 提示词库 + 每讲实操清单</a:t>
            </a:r>
            <a:endParaRPr lang="en-US" sz="1100" dirty="0"/>
          </a:p>
          <a:p>
            <a:pPr marL="342900" indent="-342900">
              <a:lnSpc>
                <a:spcPct val="135000"/>
              </a:lnSpc>
              <a:buSzPct val="100000"/>
              <a:buChar char="•"/>
            </a:pPr>
            <a:r>
              <a:rPr lang="en-US" sz="110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购买后 7 天内未开始学习可退</a:t>
            </a:r>
            <a:endParaRPr lang="en-US" sz="1100" dirty="0"/>
          </a:p>
          <a:p>
            <a:pPr marL="342900" indent="-342900">
              <a:lnSpc>
                <a:spcPct val="135000"/>
              </a:lnSpc>
              <a:buSzPct val="100000"/>
              <a:buChar char="•"/>
            </a:pPr>
            <a:r>
              <a:rPr lang="en-US" sz="110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购课款可全额抵 500 元升线下课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6464808"/>
            <a:ext cx="7315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F659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 × 电商 · 课程产品手册（对外版） · 2026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10710367" y="640080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8B7C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08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566928" y="329184"/>
            <a:ext cx="82296" cy="201168"/>
          </a:xfrm>
          <a:prstGeom prst="rect">
            <a:avLst/>
          </a:prstGeom>
          <a:solidFill>
            <a:srgbClr val="8B7CFF"/>
          </a:solidFill>
          <a:ln/>
        </p:spPr>
      </p:sp>
      <p:sp>
        <p:nvSpPr>
          <p:cNvPr id="5" name="Text 3"/>
          <p:cNvSpPr/>
          <p:nvPr/>
        </p:nvSpPr>
        <p:spPr>
          <a:xfrm>
            <a:off x="722376" y="301752"/>
            <a:ext cx="6400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8B7C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培训层 · 主推款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566928" y="502920"/>
            <a:ext cx="8314639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 电商获客落地实战营</a:t>
            </a:r>
            <a:endParaRPr lang="en-US" sz="2500" dirty="0"/>
          </a:p>
        </p:txBody>
      </p:sp>
      <p:sp>
        <p:nvSpPr>
          <p:cNvPr id="7" name="Text 5"/>
          <p:cNvSpPr/>
          <p:nvPr/>
        </p:nvSpPr>
        <p:spPr>
          <a:xfrm>
            <a:off x="566928" y="1024128"/>
            <a:ext cx="1105783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两天，从选品到成交，现场做一遍。带自己的商品来，走的时候九件套在手。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8881567" y="384048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400" b="1" dirty="0">
                <a:solidFill>
                  <a:srgbClr val="FBBF2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1980 元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8881567" y="822960"/>
            <a:ext cx="2743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9C8FD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线下 2 天 · 正课 13.3 小时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566928" y="1335024"/>
            <a:ext cx="1014222" cy="274320"/>
          </a:xfrm>
          <a:prstGeom prst="roundRect">
            <a:avLst>
              <a:gd name="adj" fmla="val 16667"/>
            </a:avLst>
          </a:prstGeom>
          <a:solidFill>
            <a:srgbClr val="251A5E"/>
          </a:solidFill>
          <a:ln w="9525">
            <a:solidFill>
              <a:srgbClr val="3A2A7E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66928" y="1335024"/>
            <a:ext cx="101422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周六日排课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1681734" y="1335024"/>
            <a:ext cx="2027682" cy="274320"/>
          </a:xfrm>
          <a:prstGeom prst="roundRect">
            <a:avLst>
              <a:gd name="adj" fmla="val 16667"/>
            </a:avLst>
          </a:prstGeom>
          <a:solidFill>
            <a:srgbClr val="251A5E"/>
          </a:solidFill>
          <a:ln w="9525">
            <a:solidFill>
              <a:srgbClr val="3A2A7E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681734" y="1335024"/>
            <a:ext cx="202768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首期 10/24—25 日 · 深圳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3810000" y="1335024"/>
            <a:ext cx="1814322" cy="274320"/>
          </a:xfrm>
          <a:prstGeom prst="roundRect">
            <a:avLst>
              <a:gd name="adj" fmla="val 16667"/>
            </a:avLst>
          </a:prstGeom>
          <a:solidFill>
            <a:srgbClr val="251A5E"/>
          </a:solidFill>
          <a:ln w="9525">
            <a:solidFill>
              <a:srgbClr val="3A2A7E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810000" y="1335024"/>
            <a:ext cx="181432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不设人数上限，按场地走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5724906" y="1335024"/>
            <a:ext cx="2161032" cy="274320"/>
          </a:xfrm>
          <a:prstGeom prst="roundRect">
            <a:avLst>
              <a:gd name="adj" fmla="val 16667"/>
            </a:avLst>
          </a:prstGeom>
          <a:solidFill>
            <a:srgbClr val="251A5E"/>
          </a:solidFill>
          <a:ln w="9525">
            <a:solidFill>
              <a:srgbClr val="3A2A7E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724906" y="1335024"/>
            <a:ext cx="21610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 主讲 + 每 20 人 1 名助教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7986522" y="1335024"/>
            <a:ext cx="1174242" cy="274320"/>
          </a:xfrm>
          <a:prstGeom prst="roundRect">
            <a:avLst>
              <a:gd name="adj" fmla="val 16667"/>
            </a:avLst>
          </a:prstGeom>
          <a:solidFill>
            <a:srgbClr val="251A5E"/>
          </a:solidFill>
          <a:ln w="9525">
            <a:solidFill>
              <a:srgbClr val="3A2A7E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986522" y="1335024"/>
            <a:ext cx="117424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满 12 席开班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566928" y="1773936"/>
            <a:ext cx="11057839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9C8FD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七个亮点，每一条都能当场验证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566928" y="2029968"/>
            <a:ext cx="5394960" cy="512064"/>
          </a:xfrm>
          <a:prstGeom prst="roundRect">
            <a:avLst>
              <a:gd name="adj" fmla="val 10714"/>
            </a:avLst>
          </a:prstGeom>
          <a:solidFill>
            <a:srgbClr val="1B1246"/>
          </a:solidFill>
          <a:ln w="9525">
            <a:solidFill>
              <a:srgbClr val="3A2A7E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713232" y="2029968"/>
            <a:ext cx="23774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我讲四成，你做六成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3054096" y="2029968"/>
            <a:ext cx="27889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没有实操产出的时段，不许进课表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6163056" y="2029968"/>
            <a:ext cx="5394960" cy="512064"/>
          </a:xfrm>
          <a:prstGeom prst="roundRect">
            <a:avLst>
              <a:gd name="adj" fmla="val 10714"/>
            </a:avLst>
          </a:prstGeom>
          <a:solidFill>
            <a:srgbClr val="1B1246"/>
          </a:solidFill>
          <a:ln w="9525">
            <a:solidFill>
              <a:srgbClr val="3A2A7E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309360" y="2029968"/>
            <a:ext cx="23774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练手就用你自己的商品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8650224" y="2029968"/>
            <a:ext cx="27889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不带商品来就没得练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566928" y="2596896"/>
            <a:ext cx="5394960" cy="512064"/>
          </a:xfrm>
          <a:prstGeom prst="roundRect">
            <a:avLst>
              <a:gd name="adj" fmla="val 10714"/>
            </a:avLst>
          </a:prstGeom>
          <a:solidFill>
            <a:srgbClr val="1B1246"/>
          </a:solidFill>
          <a:ln w="9525">
            <a:solidFill>
              <a:srgbClr val="3A2A7E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713232" y="2596896"/>
            <a:ext cx="23774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九件套当场做完带走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3054096" y="2596896"/>
            <a:ext cx="27889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自测清单逐项打勾，做完才算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6163056" y="2596896"/>
            <a:ext cx="5394960" cy="512064"/>
          </a:xfrm>
          <a:prstGeom prst="roundRect">
            <a:avLst>
              <a:gd name="adj" fmla="val 10714"/>
            </a:avLst>
          </a:prstGeom>
          <a:solidFill>
            <a:srgbClr val="1B1246"/>
          </a:solidFill>
          <a:ln w="9525">
            <a:solidFill>
              <a:srgbClr val="3A2A7E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309360" y="2596896"/>
            <a:ext cx="23774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卡住就举手，助教三分钟内到</a:t>
            </a:r>
            <a:endParaRPr lang="en-US" sz="1200" dirty="0"/>
          </a:p>
        </p:txBody>
      </p:sp>
      <p:sp>
        <p:nvSpPr>
          <p:cNvPr id="32" name="Text 30"/>
          <p:cNvSpPr/>
          <p:nvPr/>
        </p:nvSpPr>
        <p:spPr>
          <a:xfrm>
            <a:off x="8650224" y="2596896"/>
            <a:ext cx="27889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每 20 人 1 名巡场助教</a:t>
            </a:r>
            <a:endParaRPr lang="en-US" sz="1050" dirty="0"/>
          </a:p>
        </p:txBody>
      </p:sp>
      <p:sp>
        <p:nvSpPr>
          <p:cNvPr id="33" name="Shape 31"/>
          <p:cNvSpPr/>
          <p:nvPr/>
        </p:nvSpPr>
        <p:spPr>
          <a:xfrm>
            <a:off x="566928" y="3163824"/>
            <a:ext cx="5394960" cy="512064"/>
          </a:xfrm>
          <a:prstGeom prst="roundRect">
            <a:avLst>
              <a:gd name="adj" fmla="val 10714"/>
            </a:avLst>
          </a:prstGeom>
          <a:solidFill>
            <a:srgbClr val="1B1246"/>
          </a:solidFill>
          <a:ln w="9525">
            <a:solidFill>
              <a:srgbClr val="3A2A7E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713232" y="3163824"/>
            <a:ext cx="23774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全平台通用</a:t>
            </a:r>
            <a:endParaRPr lang="en-US" sz="1200" dirty="0"/>
          </a:p>
        </p:txBody>
      </p:sp>
      <p:sp>
        <p:nvSpPr>
          <p:cNvPr id="35" name="Text 33"/>
          <p:cNvSpPr/>
          <p:nvPr/>
        </p:nvSpPr>
        <p:spPr>
          <a:xfrm>
            <a:off x="3054096" y="3163824"/>
            <a:ext cx="27889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国内电商、跨境、独立站都能用</a:t>
            </a:r>
            <a:endParaRPr lang="en-US" sz="1050" dirty="0"/>
          </a:p>
        </p:txBody>
      </p:sp>
      <p:sp>
        <p:nvSpPr>
          <p:cNvPr id="36" name="Shape 34"/>
          <p:cNvSpPr/>
          <p:nvPr/>
        </p:nvSpPr>
        <p:spPr>
          <a:xfrm>
            <a:off x="6163056" y="3163824"/>
            <a:ext cx="5394960" cy="512064"/>
          </a:xfrm>
          <a:prstGeom prst="roundRect">
            <a:avLst>
              <a:gd name="adj" fmla="val 10714"/>
            </a:avLst>
          </a:prstGeom>
          <a:solidFill>
            <a:srgbClr val="1B1246"/>
          </a:solidFill>
          <a:ln w="9525">
            <a:solidFill>
              <a:srgbClr val="3A2A7E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309360" y="3163824"/>
            <a:ext cx="23774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第一天上午不满意全额退</a:t>
            </a:r>
            <a:endParaRPr lang="en-US" sz="1200" dirty="0"/>
          </a:p>
        </p:txBody>
      </p:sp>
      <p:sp>
        <p:nvSpPr>
          <p:cNvPr id="38" name="Text 36"/>
          <p:cNvSpPr/>
          <p:nvPr/>
        </p:nvSpPr>
        <p:spPr>
          <a:xfrm>
            <a:off x="8650224" y="3163824"/>
            <a:ext cx="27889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敢让你先听再决定</a:t>
            </a:r>
            <a:endParaRPr lang="en-US" sz="1050" dirty="0"/>
          </a:p>
        </p:txBody>
      </p:sp>
      <p:sp>
        <p:nvSpPr>
          <p:cNvPr id="39" name="Shape 37"/>
          <p:cNvSpPr/>
          <p:nvPr/>
        </p:nvSpPr>
        <p:spPr>
          <a:xfrm>
            <a:off x="566928" y="3730752"/>
            <a:ext cx="11057839" cy="512064"/>
          </a:xfrm>
          <a:prstGeom prst="roundRect">
            <a:avLst>
              <a:gd name="adj" fmla="val 10714"/>
            </a:avLst>
          </a:prstGeom>
          <a:solidFill>
            <a:srgbClr val="251A5E"/>
          </a:solidFill>
          <a:ln w="9525">
            <a:solidFill>
              <a:srgbClr val="3A2A7E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713232" y="3730752"/>
            <a:ext cx="31089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BBF2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★ 学的是能带走的能力</a:t>
            </a:r>
            <a:endParaRPr lang="en-US" sz="1200" dirty="0"/>
          </a:p>
        </p:txBody>
      </p:sp>
      <p:sp>
        <p:nvSpPr>
          <p:cNvPr id="41" name="Text 39"/>
          <p:cNvSpPr/>
          <p:nvPr/>
        </p:nvSpPr>
        <p:spPr>
          <a:xfrm>
            <a:off x="3675888" y="3730752"/>
            <a:ext cx="7802575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电商只是训练场，带走的是搭工作流这项硬技能</a:t>
            </a:r>
            <a:endParaRPr lang="en-US" sz="1100" dirty="0"/>
          </a:p>
        </p:txBody>
      </p:sp>
      <p:sp>
        <p:nvSpPr>
          <p:cNvPr id="42" name="Text 40"/>
          <p:cNvSpPr/>
          <p:nvPr/>
        </p:nvSpPr>
        <p:spPr>
          <a:xfrm>
            <a:off x="566928" y="4407408"/>
            <a:ext cx="53949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9C8FD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适合谁来</a:t>
            </a:r>
            <a:endParaRPr lang="en-US" sz="1150" dirty="0"/>
          </a:p>
        </p:txBody>
      </p:sp>
      <p:sp>
        <p:nvSpPr>
          <p:cNvPr id="43" name="Shape 41"/>
          <p:cNvSpPr/>
          <p:nvPr/>
        </p:nvSpPr>
        <p:spPr>
          <a:xfrm>
            <a:off x="566928" y="4645152"/>
            <a:ext cx="5394960" cy="1170432"/>
          </a:xfrm>
          <a:prstGeom prst="roundRect">
            <a:avLst>
              <a:gd name="adj" fmla="val 4688"/>
            </a:avLst>
          </a:prstGeom>
          <a:solidFill>
            <a:srgbClr val="1B1246"/>
          </a:solidFill>
          <a:ln w="9525">
            <a:solidFill>
              <a:srgbClr val="3A2A7E"/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713232" y="4681728"/>
            <a:ext cx="5102352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35000"/>
              </a:lnSpc>
              <a:buSzPct val="100000"/>
              <a:buChar char="•"/>
            </a:pPr>
            <a:r>
              <a:rPr lang="en-US" sz="105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电商卖家与运营：一个人干五个人的活</a:t>
            </a:r>
            <a:endParaRPr lang="en-US" sz="1050" dirty="0"/>
          </a:p>
          <a:p>
            <a:pPr marL="342900" indent="-342900">
              <a:lnSpc>
                <a:spcPct val="135000"/>
              </a:lnSpc>
              <a:buSzPct val="100000"/>
              <a:buChar char="•"/>
            </a:pPr>
            <a:r>
              <a:rPr lang="en-US" sz="105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想转型进入 AI 岗、需要真实作品的人</a:t>
            </a:r>
            <a:endParaRPr lang="en-US" sz="1050" dirty="0"/>
          </a:p>
          <a:p>
            <a:pPr marL="342900" indent="-342900">
              <a:lnSpc>
                <a:spcPct val="135000"/>
              </a:lnSpc>
              <a:buSzPct val="100000"/>
              <a:buChar char="•"/>
            </a:pPr>
            <a:r>
              <a:rPr lang="en-US" sz="105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带团队、想让全员都会用 AI 的企业主</a:t>
            </a:r>
            <a:endParaRPr lang="en-US" sz="1050" dirty="0"/>
          </a:p>
          <a:p>
            <a:pPr marL="342900" indent="-342900">
              <a:lnSpc>
                <a:spcPct val="135000"/>
              </a:lnSpc>
              <a:buSzPct val="100000"/>
              <a:buChar char="•"/>
            </a:pPr>
            <a:r>
              <a:rPr lang="en-US" sz="105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做副业、想接代运营与代做素材的人</a:t>
            </a:r>
            <a:endParaRPr lang="en-US" sz="1050" dirty="0"/>
          </a:p>
        </p:txBody>
      </p:sp>
      <p:sp>
        <p:nvSpPr>
          <p:cNvPr id="45" name="Text 43"/>
          <p:cNvSpPr/>
          <p:nvPr/>
        </p:nvSpPr>
        <p:spPr>
          <a:xfrm>
            <a:off x="6163056" y="4407408"/>
            <a:ext cx="5461711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9C8FD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课前四件事（硬门槛）</a:t>
            </a:r>
            <a:endParaRPr lang="en-US" sz="1150" dirty="0"/>
          </a:p>
        </p:txBody>
      </p:sp>
      <p:sp>
        <p:nvSpPr>
          <p:cNvPr id="46" name="Shape 44"/>
          <p:cNvSpPr/>
          <p:nvPr/>
        </p:nvSpPr>
        <p:spPr>
          <a:xfrm>
            <a:off x="6163056" y="4645152"/>
            <a:ext cx="5461711" cy="1170432"/>
          </a:xfrm>
          <a:prstGeom prst="roundRect">
            <a:avLst>
              <a:gd name="adj" fmla="val 4688"/>
            </a:avLst>
          </a:prstGeom>
          <a:solidFill>
            <a:srgbClr val="1B1246"/>
          </a:solidFill>
          <a:ln w="9525">
            <a:solidFill>
              <a:srgbClr val="3A2A7E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6309360" y="4681728"/>
            <a:ext cx="5169103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35000"/>
              </a:lnSpc>
              <a:buSzPct val="100000"/>
              <a:buChar char="•"/>
            </a:pPr>
            <a:r>
              <a:rPr lang="en-US" sz="105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工具安装包 + 环境自检表：装不好现场装完才发资料</a:t>
            </a:r>
            <a:endParaRPr lang="en-US" sz="1050" dirty="0"/>
          </a:p>
          <a:p>
            <a:pPr marL="342900" indent="-342900">
              <a:lnSpc>
                <a:spcPct val="135000"/>
              </a:lnSpc>
              <a:buSzPct val="100000"/>
              <a:buChar char="•"/>
            </a:pPr>
            <a:r>
              <a:rPr lang="en-US" sz="105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带笔记本电脑（不接受手机平板）</a:t>
            </a:r>
            <a:endParaRPr lang="en-US" sz="1050" dirty="0"/>
          </a:p>
          <a:p>
            <a:pPr marL="342900" indent="-342900">
              <a:lnSpc>
                <a:spcPct val="135000"/>
              </a:lnSpc>
              <a:buSzPct val="100000"/>
              <a:buChar char="•"/>
            </a:pPr>
            <a:r>
              <a:rPr lang="en-US" sz="105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自己店铺 3 个商品链接 + 10 张产品原图</a:t>
            </a:r>
            <a:endParaRPr lang="en-US" sz="1050" dirty="0"/>
          </a:p>
          <a:p>
            <a:pPr marL="342900" indent="-342900">
              <a:lnSpc>
                <a:spcPct val="135000"/>
              </a:lnSpc>
              <a:buSzPct val="100000"/>
              <a:buChar char="•"/>
            </a:pPr>
            <a:r>
              <a:rPr lang="en-US" sz="105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一份最近询盘记录（可打码）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6464808"/>
            <a:ext cx="7315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F659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 × 电商 · 课程产品手册（对外版） · 2026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10710367" y="640080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8B7C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09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566928" y="329184"/>
            <a:ext cx="82296" cy="201168"/>
          </a:xfrm>
          <a:prstGeom prst="rect">
            <a:avLst/>
          </a:prstGeom>
          <a:solidFill>
            <a:srgbClr val="8B7CFF"/>
          </a:solidFill>
          <a:ln/>
        </p:spPr>
      </p:sp>
      <p:sp>
        <p:nvSpPr>
          <p:cNvPr id="5" name="Text 3"/>
          <p:cNvSpPr/>
          <p:nvPr/>
        </p:nvSpPr>
        <p:spPr>
          <a:xfrm>
            <a:off x="722376" y="301752"/>
            <a:ext cx="6400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8B7C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培训层 · 主推款 · 第一天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566928" y="502920"/>
            <a:ext cx="11057839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第一天：商品端 —— 从选品到商品改造包</a:t>
            </a:r>
            <a:endParaRPr lang="en-US" sz="2500" dirty="0"/>
          </a:p>
        </p:txBody>
      </p:sp>
      <p:sp>
        <p:nvSpPr>
          <p:cNvPr id="7" name="Text 5"/>
          <p:cNvSpPr/>
          <p:nvPr/>
        </p:nvSpPr>
        <p:spPr>
          <a:xfrm>
            <a:off x="566928" y="1024128"/>
            <a:ext cx="1105783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09:00 签到并验收工具，09:30 正式开课，18:00 结束。当天带走①②③④四件。</a:t>
            </a:r>
            <a:endParaRPr lang="en-US" sz="125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66928" y="1426464"/>
          <a:ext cx="11057839" cy="914400"/>
        </p:xfrm>
        <a:graphic>
          <a:graphicData uri="http://schemas.openxmlformats.org/drawingml/2006/table">
            <a:tbl>
              <a:tblPr/>
              <a:tblGrid>
                <a:gridCol w="1417320"/>
                <a:gridCol w="5760720"/>
                <a:gridCol w="4005072"/>
              </a:tblGrid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时间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C1D95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环节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C1D95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当场做出什么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C1D95"/>
                    </a:solidFill>
                  </a:tcPr>
                </a:tc>
              </a:tr>
              <a:tr h="303085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09:00—09:30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签到 + 工具硬验收（不算正课）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装不好的现场装，装完才发学员资料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FBBF24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所有人工具装好、能开工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</a:tr>
              <a:tr h="303085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09:30—10:10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开场 · 这两天的目标与验收标准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FBBF24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知道自己两天要交哪九件东西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</a:tr>
              <a:tr h="303085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10:10—12:00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模块一 · AI 选品与市场分析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含找对标、看竞品的方法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FBBF24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自己品类的选品分析报告　①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</a:tr>
              <a:tr h="303085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12:00—13:30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6F659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午休 90 分钟（留出跑工具、问问题的时间）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</a:tr>
              <a:tr h="303085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13:30—15:00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模块一练 · 把选品打分工作流搭起来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FBBF24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可反复复用的打分工作流　②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</a:tr>
              <a:tr h="303085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15:00—15:20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6F659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茶歇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</a:tr>
              <a:tr h="496443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15:20—18:00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模块二 · 商品五要素 AI 量产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标题卖点 / 图片视频 / 详情页 / 公司介绍页 / 多语言上新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FBBF24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完整商品改造包　③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FBBF24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10 条可直接发的素材　④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</a:tr>
              <a:tr h="303085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18:00 之后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6F659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自愿围炉快诊（不写进任何物料）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6F659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当天问题清零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6464808"/>
            <a:ext cx="7315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F659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 × 电商 · 课程产品手册（对外版） · 2026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10710367" y="640080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8B7C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10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566928" y="329184"/>
            <a:ext cx="82296" cy="201168"/>
          </a:xfrm>
          <a:prstGeom prst="rect">
            <a:avLst/>
          </a:prstGeom>
          <a:solidFill>
            <a:srgbClr val="8B7CFF"/>
          </a:solidFill>
          <a:ln/>
        </p:spPr>
      </p:sp>
      <p:sp>
        <p:nvSpPr>
          <p:cNvPr id="5" name="Text 3"/>
          <p:cNvSpPr/>
          <p:nvPr/>
        </p:nvSpPr>
        <p:spPr>
          <a:xfrm>
            <a:off x="722376" y="301752"/>
            <a:ext cx="6400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8B7C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培训层 · 主推款 · 第二天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566928" y="502920"/>
            <a:ext cx="11057839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第二天：转化端 —— 从询盘到全链路串联</a:t>
            </a:r>
            <a:endParaRPr lang="en-US" sz="2500" dirty="0"/>
          </a:p>
        </p:txBody>
      </p:sp>
      <p:sp>
        <p:nvSpPr>
          <p:cNvPr id="7" name="Text 5"/>
          <p:cNvSpPr/>
          <p:nvPr/>
        </p:nvSpPr>
        <p:spPr>
          <a:xfrm>
            <a:off x="566928" y="1024128"/>
            <a:ext cx="1105783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09:00 开始，17:30 结营。当天带走⑤⑥⑦⑧⑨五件，17:20 后是 9800 转化场。</a:t>
            </a:r>
            <a:endParaRPr lang="en-US" sz="125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66928" y="1426464"/>
          <a:ext cx="11057839" cy="914400"/>
        </p:xfrm>
        <a:graphic>
          <a:graphicData uri="http://schemas.openxmlformats.org/drawingml/2006/table">
            <a:tbl>
              <a:tblPr/>
              <a:tblGrid>
                <a:gridCol w="1417320"/>
                <a:gridCol w="5760720"/>
                <a:gridCol w="4005072"/>
              </a:tblGrid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时间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C1D95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环节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C1D95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当场做出什么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C1D95"/>
                    </a:solidFill>
                  </a:tcPr>
                </a:tc>
              </a:tr>
              <a:tr h="303085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09:00—09:20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昨天作业点评（商品改造包）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FBBF24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知道自己哪里要改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</a:tr>
              <a:tr h="303085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09:20—11:00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模块三 · 询盘质量分析与 AI 客服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FBBF24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询盘自动分级表　⑤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</a:tr>
              <a:tr h="303085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11:00—12:00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话术库 + 报价系统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FBBF24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自己行业的话术库　⑥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FBBF24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报价看板　⑦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</a:tr>
              <a:tr h="303085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12:00—13:30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6F659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午休 90 分钟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</a:tr>
              <a:tr h="303085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13:30—15:00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模块四 · 大客户背调 + 谈判对练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 扮演压价买家，现场对练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FBBF24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背调报告 + 谈判剧本　⑧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</a:tr>
              <a:tr h="303085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15:00—15:20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6F659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茶歇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</a:tr>
              <a:tr h="303085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15:20—17:00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模块五 · 把前面八件串成一条自动流水线（压轴）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客户跟进 SOP 已并入此模块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FBBF24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属于自己的全链路工作流　⑨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</a:tr>
              <a:tr h="303085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17:00—17:20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结营 · 九件套自测收齐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学员逐项打勾，缺哪件当场补做；助教巡场确认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FBBF24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九件套全部带走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</a:tr>
              <a:tr h="303085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17:20—17:30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作品展示 + 9800 开放申请（转化场）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放 2—3 个做出来的完整工作流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1A5E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知道自己还能往上走到哪一步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1A5E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6464808"/>
            <a:ext cx="7315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F659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 × 电商 · 课程产品手册（对外版） · 2026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10710367" y="640080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8B7C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11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566928" y="329184"/>
            <a:ext cx="82296" cy="201168"/>
          </a:xfrm>
          <a:prstGeom prst="rect">
            <a:avLst/>
          </a:prstGeom>
          <a:solidFill>
            <a:srgbClr val="8B7CFF"/>
          </a:solidFill>
          <a:ln/>
        </p:spPr>
      </p:sp>
      <p:sp>
        <p:nvSpPr>
          <p:cNvPr id="5" name="Text 3"/>
          <p:cNvSpPr/>
          <p:nvPr/>
        </p:nvSpPr>
        <p:spPr>
          <a:xfrm>
            <a:off x="722376" y="301752"/>
            <a:ext cx="6400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8B7C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培训层 · 主推款 · 交付物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566928" y="502920"/>
            <a:ext cx="11057839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九件套：每件都写死「怎么算完成」</a:t>
            </a:r>
            <a:endParaRPr lang="en-US" sz="2500" dirty="0"/>
          </a:p>
        </p:txBody>
      </p:sp>
      <p:sp>
        <p:nvSpPr>
          <p:cNvPr id="7" name="Text 5"/>
          <p:cNvSpPr/>
          <p:nvPr/>
        </p:nvSpPr>
        <p:spPr>
          <a:xfrm>
            <a:off x="566928" y="1024128"/>
            <a:ext cx="1105783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不做逐个点评，靠这张自测清单 + 助教巡场抽看。需要逐个批改的深度交付在 9800。</a:t>
            </a:r>
            <a:endParaRPr lang="en-US" sz="125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66928" y="1426464"/>
          <a:ext cx="11057839" cy="914400"/>
        </p:xfrm>
        <a:graphic>
          <a:graphicData uri="http://schemas.openxmlformats.org/drawingml/2006/table">
            <a:tbl>
              <a:tblPr/>
              <a:tblGrid>
                <a:gridCol w="438912"/>
                <a:gridCol w="3063240"/>
                <a:gridCol w="1737360"/>
                <a:gridCol w="5943600"/>
              </a:tblGrid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#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C1D95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交付物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C1D95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什么时候做出来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C1D95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怎么算完成（学员自测）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C1D95"/>
                    </a:solidFill>
                  </a:tcPr>
                </a:tc>
              </a:tr>
              <a:tr h="29387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FBBF24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自己品类的选品分析报告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第一天上午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报告里至少 3 个候选品，每个有判断依据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</a:tr>
              <a:tr h="29387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FBBF24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可复用的选品打分工作流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第一天下午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换一个品再跑一次，能出分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</a:tr>
              <a:tr h="29387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FBBF24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3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完整商品改造包（标题卖点 + 图 + 详情页）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第一天下午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三件套齐全，可直接替换现有页面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</a:tr>
              <a:tr h="29387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FBBF24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4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10 条可直接发的素材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第一天下午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10 条全在文件夹里，不用再加工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</a:tr>
              <a:tr h="29387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FBBF24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5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询盘自动分级表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第二天上午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拿自己一条真实询盘试，能分出等级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</a:tr>
              <a:tr h="29387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FBBF24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6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自己行业的话术库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第二天上午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不少于 10 条，覆盖常见提问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</a:tr>
              <a:tr h="29387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FBBF24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7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报价看板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第二天上午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输参数能出报价区间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</a:tr>
              <a:tr h="29387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FBBF24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8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大客户背调报告 + 谈判剧本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第二天下午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针对自己一个真实客户做完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</a:tr>
              <a:tr h="29387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FBBF24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9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串起来的全链路自动化工作流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第二天下午（压轴）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从头到尾跑通一次，中间不用手动搬数据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</a:tr>
            </a:tbl>
          </a:graphicData>
        </a:graphic>
      </p:graphicFrame>
      <p:sp>
        <p:nvSpPr>
          <p:cNvPr id="9" name="Text 6"/>
          <p:cNvSpPr/>
          <p:nvPr/>
        </p:nvSpPr>
        <p:spPr>
          <a:xfrm>
            <a:off x="566928" y="4546854"/>
            <a:ext cx="53949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9C8FD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四项权益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566928" y="4784598"/>
            <a:ext cx="5394960" cy="1371600"/>
          </a:xfrm>
          <a:prstGeom prst="roundRect">
            <a:avLst>
              <a:gd name="adj" fmla="val 4000"/>
            </a:avLst>
          </a:prstGeom>
          <a:solidFill>
            <a:srgbClr val="1B1246"/>
          </a:solidFill>
          <a:ln w="9525">
            <a:solidFill>
              <a:srgbClr val="3A2A7E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713232" y="4821174"/>
            <a:ext cx="5102352" cy="12252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35000"/>
              </a:lnSpc>
              <a:buSzPct val="100000"/>
              <a:buChar char="•"/>
            </a:pPr>
            <a:r>
              <a:rPr lang="en-US" sz="105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九件套资料包：模板 + 工具清单，永久可用</a:t>
            </a:r>
            <a:endParaRPr lang="en-US" sz="1050" dirty="0"/>
          </a:p>
          <a:p>
            <a:pPr marL="342900" indent="-342900">
              <a:lnSpc>
                <a:spcPct val="135000"/>
              </a:lnSpc>
              <a:buSzPct val="100000"/>
              <a:buChar char="•"/>
            </a:pPr>
            <a:r>
              <a:rPr lang="en-US" sz="105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全平台作业模板：通用模板拿走就能复用</a:t>
            </a:r>
            <a:endParaRPr lang="en-US" sz="1050" dirty="0"/>
          </a:p>
          <a:p>
            <a:pPr marL="342900" indent="-342900">
              <a:lnSpc>
                <a:spcPct val="135000"/>
              </a:lnSpc>
              <a:buSzPct val="100000"/>
              <a:buChar char="•"/>
            </a:pPr>
            <a:r>
              <a:rPr lang="en-US" sz="105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升单通道：结课 48 小时内补差价升 9800</a:t>
            </a:r>
            <a:endParaRPr lang="en-US" sz="1050" dirty="0"/>
          </a:p>
          <a:p>
            <a:pPr marL="342900" indent="-342900">
              <a:lnSpc>
                <a:spcPct val="135000"/>
              </a:lnSpc>
              <a:buSzPct val="100000"/>
              <a:buChar char="•"/>
            </a:pPr>
            <a:r>
              <a:rPr lang="en-US" sz="105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校友群：长期在群，后续课程享内部价</a:t>
            </a:r>
            <a:endParaRPr lang="en-US" sz="1050" dirty="0"/>
          </a:p>
        </p:txBody>
      </p:sp>
      <p:sp>
        <p:nvSpPr>
          <p:cNvPr id="12" name="Text 9"/>
          <p:cNvSpPr/>
          <p:nvPr/>
        </p:nvSpPr>
        <p:spPr>
          <a:xfrm>
            <a:off x="6163056" y="4546854"/>
            <a:ext cx="5461711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9C8FD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对外怎么说（照抄）</a:t>
            </a:r>
            <a:endParaRPr lang="en-US" sz="1150" dirty="0"/>
          </a:p>
        </p:txBody>
      </p:sp>
      <p:sp>
        <p:nvSpPr>
          <p:cNvPr id="13" name="Shape 10"/>
          <p:cNvSpPr/>
          <p:nvPr/>
        </p:nvSpPr>
        <p:spPr>
          <a:xfrm>
            <a:off x="6163056" y="4784598"/>
            <a:ext cx="5461711" cy="1371600"/>
          </a:xfrm>
          <a:prstGeom prst="roundRect">
            <a:avLst>
              <a:gd name="adj" fmla="val 4000"/>
            </a:avLst>
          </a:prstGeom>
          <a:solidFill>
            <a:srgbClr val="1B1246"/>
          </a:solidFill>
          <a:ln w="9525">
            <a:solidFill>
              <a:srgbClr val="3A2A7E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6309360" y="4821174"/>
            <a:ext cx="5169103" cy="12252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35000"/>
              </a:lnSpc>
              <a:buSzPct val="100000"/>
              <a:buChar char="•"/>
            </a:pPr>
            <a:r>
              <a:rPr lang="en-US" sz="105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退款：第一天上午听完不满意，全额退款</a:t>
            </a:r>
            <a:endParaRPr lang="en-US" sz="1050" dirty="0"/>
          </a:p>
          <a:p>
            <a:pPr marL="342900" indent="-342900">
              <a:lnSpc>
                <a:spcPct val="135000"/>
              </a:lnSpc>
              <a:buSzPct val="100000"/>
              <a:buChar char="•"/>
            </a:pPr>
            <a:r>
              <a:rPr lang="en-US" sz="105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平台：提供全平台通用模板，专属功能需自行适配</a:t>
            </a:r>
            <a:endParaRPr lang="en-US" sz="1050" dirty="0"/>
          </a:p>
          <a:p>
            <a:pPr marL="342900" indent="-342900">
              <a:lnSpc>
                <a:spcPct val="135000"/>
              </a:lnSpc>
              <a:buSzPct val="100000"/>
              <a:buChar char="•"/>
            </a:pPr>
            <a:r>
              <a:rPr lang="en-US" sz="105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规模：不设上限，按场地走；每 20 人 1 名助教</a:t>
            </a:r>
            <a:endParaRPr lang="en-US" sz="1050" dirty="0"/>
          </a:p>
          <a:p>
            <a:pPr marL="342900" indent="-342900">
              <a:lnSpc>
                <a:spcPct val="135000"/>
              </a:lnSpc>
              <a:buSzPct val="100000"/>
              <a:buChar char="•"/>
            </a:pPr>
            <a:r>
              <a:rPr lang="en-US" sz="105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数字：不承诺询盘量、转化率、成交额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6464808"/>
            <a:ext cx="7315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F659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 × 电商 · 课程产品手册（对外版） · 2026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10710367" y="640080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8B7C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12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566928" y="329184"/>
            <a:ext cx="82296" cy="201168"/>
          </a:xfrm>
          <a:prstGeom prst="rect">
            <a:avLst/>
          </a:prstGeom>
          <a:solidFill>
            <a:srgbClr val="2DD4BF"/>
          </a:solidFill>
          <a:ln/>
        </p:spPr>
      </p:sp>
      <p:sp>
        <p:nvSpPr>
          <p:cNvPr id="5" name="Text 3"/>
          <p:cNvSpPr/>
          <p:nvPr/>
        </p:nvSpPr>
        <p:spPr>
          <a:xfrm>
            <a:off x="722376" y="301752"/>
            <a:ext cx="6400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DD4B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企业层 · 入口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566928" y="502920"/>
            <a:ext cx="8314639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企业 AI 诊断</a:t>
            </a:r>
            <a:endParaRPr lang="en-US" sz="2500" dirty="0"/>
          </a:p>
        </p:txBody>
      </p:sp>
      <p:sp>
        <p:nvSpPr>
          <p:cNvPr id="7" name="Text 5"/>
          <p:cNvSpPr/>
          <p:nvPr/>
        </p:nvSpPr>
        <p:spPr>
          <a:xfrm>
            <a:off x="566928" y="1024128"/>
            <a:ext cx="1105783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花一天时间，搞清楚你的企业该从哪个环节开始上 AI。这是企业服务的前门。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8881567" y="384048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400" b="1" dirty="0">
                <a:solidFill>
                  <a:srgbClr val="FBBF2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3999 元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8881567" y="822960"/>
            <a:ext cx="2743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9C8FD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进企 1 天 + 诊断报告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566928" y="1335024"/>
            <a:ext cx="967550" cy="274320"/>
          </a:xfrm>
          <a:prstGeom prst="roundRect">
            <a:avLst>
              <a:gd name="adj" fmla="val 16667"/>
            </a:avLst>
          </a:prstGeom>
          <a:solidFill>
            <a:srgbClr val="251A5E"/>
          </a:solidFill>
          <a:ln w="9525">
            <a:solidFill>
              <a:srgbClr val="3A2A7E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66928" y="1335024"/>
            <a:ext cx="96755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调研 1 天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1635062" y="1335024"/>
            <a:ext cx="1014222" cy="274320"/>
          </a:xfrm>
          <a:prstGeom prst="roundRect">
            <a:avLst>
              <a:gd name="adj" fmla="val 16667"/>
            </a:avLst>
          </a:prstGeom>
          <a:solidFill>
            <a:srgbClr val="251A5E"/>
          </a:solidFill>
          <a:ln w="9525">
            <a:solidFill>
              <a:srgbClr val="3A2A7E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635062" y="1335024"/>
            <a:ext cx="101422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出诊断报告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2749868" y="1335024"/>
            <a:ext cx="1547622" cy="274320"/>
          </a:xfrm>
          <a:prstGeom prst="roundRect">
            <a:avLst>
              <a:gd name="adj" fmla="val 16667"/>
            </a:avLst>
          </a:prstGeom>
          <a:solidFill>
            <a:srgbClr val="251A5E"/>
          </a:solidFill>
          <a:ln w="9525">
            <a:solidFill>
              <a:srgbClr val="3A2A7E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2749868" y="1335024"/>
            <a:ext cx="154762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可只买诊断不买后续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4398074" y="1335024"/>
            <a:ext cx="1574292" cy="274320"/>
          </a:xfrm>
          <a:prstGeom prst="roundRect">
            <a:avLst>
              <a:gd name="adj" fmla="val 16667"/>
            </a:avLst>
          </a:prstGeom>
          <a:solidFill>
            <a:srgbClr val="251A5E"/>
          </a:solidFill>
          <a:ln w="9525">
            <a:solidFill>
              <a:srgbClr val="3A2A7E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398074" y="1335024"/>
            <a:ext cx="15742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全额抵扣内训或 FDE</a:t>
            </a:r>
            <a:endParaRPr lang="en-US" sz="105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66928" y="1773936"/>
          <a:ext cx="11057839" cy="914400"/>
        </p:xfrm>
        <a:graphic>
          <a:graphicData uri="http://schemas.openxmlformats.org/drawingml/2006/table">
            <a:tbl>
              <a:tblPr/>
              <a:tblGrid>
                <a:gridCol w="2926080"/>
                <a:gridCol w="8257032"/>
              </a:tblGrid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调研什么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C1D95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报告里给你什么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C1D95"/>
                    </a:solidFill>
                  </a:tcPr>
                </a:tc>
              </a:tr>
              <a:tr h="303085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团队分工与岗位职责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现状评估：五个环节各自处在什么水平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</a:tr>
              <a:tr h="303085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现有工具与账号情况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改造优先级排序：先改哪一环、为什么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</a:tr>
              <a:tr h="303085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业务数据摸底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可分阶段落地的建议清单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</a:tr>
              <a:tr h="303085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五个环节的现状与瓶颈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哪些能自己干、哪些必须找人干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</a:tr>
            </a:tbl>
          </a:graphicData>
        </a:graphic>
      </p:graphicFrame>
      <p:sp>
        <p:nvSpPr>
          <p:cNvPr id="19" name="Text 16"/>
          <p:cNvSpPr/>
          <p:nvPr/>
        </p:nvSpPr>
        <p:spPr>
          <a:xfrm>
            <a:off x="566928" y="3602736"/>
            <a:ext cx="53949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9C8FD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为什么要有这个产品</a:t>
            </a:r>
            <a:endParaRPr lang="en-US" sz="1150" dirty="0"/>
          </a:p>
        </p:txBody>
      </p:sp>
      <p:sp>
        <p:nvSpPr>
          <p:cNvPr id="20" name="Shape 17"/>
          <p:cNvSpPr/>
          <p:nvPr/>
        </p:nvSpPr>
        <p:spPr>
          <a:xfrm>
            <a:off x="566928" y="3840480"/>
            <a:ext cx="5394960" cy="1371600"/>
          </a:xfrm>
          <a:prstGeom prst="roundRect">
            <a:avLst>
              <a:gd name="adj" fmla="val 4000"/>
            </a:avLst>
          </a:prstGeom>
          <a:solidFill>
            <a:srgbClr val="1B1246"/>
          </a:solidFill>
          <a:ln w="9525">
            <a:solidFill>
              <a:srgbClr val="3A2A7E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713232" y="3877056"/>
            <a:ext cx="5102352" cy="12252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35000"/>
              </a:lnSpc>
              <a:buSzPct val="100000"/>
              <a:buChar char="•"/>
            </a:pPr>
            <a:r>
              <a:rPr lang="en-US" sz="110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59800 元的门槛太高，很多企业不敢第一次就掏</a:t>
            </a:r>
            <a:endParaRPr lang="en-US" sz="1100" dirty="0"/>
          </a:p>
          <a:p>
            <a:pPr marL="342900" indent="-342900">
              <a:lnSpc>
                <a:spcPct val="135000"/>
              </a:lnSpc>
              <a:buSzPct val="100000"/>
              <a:buChar char="•"/>
            </a:pPr>
            <a:r>
              <a:rPr lang="en-US" sz="110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3999 元把门槛降低十倍，先建立信任</a:t>
            </a:r>
            <a:endParaRPr lang="en-US" sz="1100" dirty="0"/>
          </a:p>
          <a:p>
            <a:pPr marL="342900" indent="-342900">
              <a:lnSpc>
                <a:spcPct val="135000"/>
              </a:lnSpc>
              <a:buSzPct val="100000"/>
              <a:buChar char="•"/>
            </a:pPr>
            <a:r>
              <a:rPr lang="en-US" sz="110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诊断报告本身就是后续服务的售前方案</a:t>
            </a:r>
            <a:endParaRPr lang="en-US" sz="1100" dirty="0"/>
          </a:p>
        </p:txBody>
      </p:sp>
      <p:sp>
        <p:nvSpPr>
          <p:cNvPr id="22" name="Text 19"/>
          <p:cNvSpPr/>
          <p:nvPr/>
        </p:nvSpPr>
        <p:spPr>
          <a:xfrm>
            <a:off x="6163056" y="3602736"/>
            <a:ext cx="5461711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9C8FD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边界</a:t>
            </a:r>
            <a:endParaRPr lang="en-US" sz="1150" dirty="0"/>
          </a:p>
        </p:txBody>
      </p:sp>
      <p:sp>
        <p:nvSpPr>
          <p:cNvPr id="23" name="Shape 20"/>
          <p:cNvSpPr/>
          <p:nvPr/>
        </p:nvSpPr>
        <p:spPr>
          <a:xfrm>
            <a:off x="6163056" y="3840480"/>
            <a:ext cx="5461711" cy="1371600"/>
          </a:xfrm>
          <a:prstGeom prst="roundRect">
            <a:avLst>
              <a:gd name="adj" fmla="val 4000"/>
            </a:avLst>
          </a:prstGeom>
          <a:solidFill>
            <a:srgbClr val="1B1246"/>
          </a:solidFill>
          <a:ln w="9525">
            <a:solidFill>
              <a:srgbClr val="3A2A7E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6309360" y="3877056"/>
            <a:ext cx="5169103" cy="12252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35000"/>
              </a:lnSpc>
              <a:buSzPct val="100000"/>
              <a:buChar char="•"/>
            </a:pPr>
            <a:r>
              <a:rPr lang="en-US" sz="110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只出诊断报告，不做落地执行</a:t>
            </a:r>
            <a:endParaRPr lang="en-US" sz="1100" dirty="0"/>
          </a:p>
          <a:p>
            <a:pPr marL="342900" indent="-342900">
              <a:lnSpc>
                <a:spcPct val="135000"/>
              </a:lnSpc>
              <a:buSzPct val="100000"/>
              <a:buChar char="•"/>
            </a:pPr>
            <a:r>
              <a:rPr lang="en-US" sz="110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可以只买诊断、不买后续服务</a:t>
            </a:r>
            <a:endParaRPr lang="en-US" sz="1100" dirty="0"/>
          </a:p>
          <a:p>
            <a:pPr marL="342900" indent="-342900">
              <a:lnSpc>
                <a:spcPct val="135000"/>
              </a:lnSpc>
              <a:buSzPct val="100000"/>
              <a:buChar char="•"/>
            </a:pPr>
            <a:r>
              <a:rPr lang="en-US" sz="110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若后续购买内训或 FDE，3999 元全额抵扣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6464808"/>
            <a:ext cx="7315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F659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 × 电商 · 课程产品手册（对外版） · 2026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10710367" y="640080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8B7C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13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566928" y="329184"/>
            <a:ext cx="82296" cy="201168"/>
          </a:xfrm>
          <a:prstGeom prst="rect">
            <a:avLst/>
          </a:prstGeom>
          <a:solidFill>
            <a:srgbClr val="8B7CFF"/>
          </a:solidFill>
          <a:ln/>
        </p:spPr>
      </p:sp>
      <p:sp>
        <p:nvSpPr>
          <p:cNvPr id="5" name="Text 3"/>
          <p:cNvSpPr/>
          <p:nvPr/>
        </p:nvSpPr>
        <p:spPr>
          <a:xfrm>
            <a:off x="722376" y="301752"/>
            <a:ext cx="6400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8B7C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培训层 · 深度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566928" y="502920"/>
            <a:ext cx="8314639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 电商操盘手 · 深度特训营</a:t>
            </a:r>
            <a:endParaRPr lang="en-US" sz="2500" dirty="0"/>
          </a:p>
        </p:txBody>
      </p:sp>
      <p:sp>
        <p:nvSpPr>
          <p:cNvPr id="7" name="Text 5"/>
          <p:cNvSpPr/>
          <p:nvPr/>
        </p:nvSpPr>
        <p:spPr>
          <a:xfrm>
            <a:off x="566928" y="1024128"/>
            <a:ext cx="1105783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三天两晚小班，带着自己的真实店铺来，改完再走。不是听完就散，是改完才准走。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8881567" y="384048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400" b="1" dirty="0">
                <a:solidFill>
                  <a:srgbClr val="FBBF2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9800 元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8881567" y="822960"/>
            <a:ext cx="2743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9C8FD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 天 2 晚 · 限 12—15 人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566928" y="1335024"/>
            <a:ext cx="1814322" cy="274320"/>
          </a:xfrm>
          <a:prstGeom prst="roundRect">
            <a:avLst>
              <a:gd name="adj" fmla="val 16667"/>
            </a:avLst>
          </a:prstGeom>
          <a:solidFill>
            <a:srgbClr val="251A5E"/>
          </a:solidFill>
          <a:ln w="9525">
            <a:solidFill>
              <a:srgbClr val="3A2A7E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66928" y="1335024"/>
            <a:ext cx="181432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申请制，不是付费就能进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2481834" y="1335024"/>
            <a:ext cx="1174242" cy="274320"/>
          </a:xfrm>
          <a:prstGeom prst="roundRect">
            <a:avLst>
              <a:gd name="adj" fmla="val 16667"/>
            </a:avLst>
          </a:prstGeom>
          <a:solidFill>
            <a:srgbClr val="251A5E"/>
          </a:solidFill>
          <a:ln w="9525">
            <a:solidFill>
              <a:srgbClr val="3A2A7E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2481834" y="1335024"/>
            <a:ext cx="117424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满 12 人开班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3756660" y="1335024"/>
            <a:ext cx="2927795" cy="274320"/>
          </a:xfrm>
          <a:prstGeom prst="roundRect">
            <a:avLst>
              <a:gd name="adj" fmla="val 16667"/>
            </a:avLst>
          </a:prstGeom>
          <a:solidFill>
            <a:srgbClr val="251A5E"/>
          </a:solidFill>
          <a:ln w="9525">
            <a:solidFill>
              <a:srgbClr val="3A2A7E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756660" y="1335024"/>
            <a:ext cx="292779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白天 09:00—18:00 + 晚场 2 小时工作坊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6785039" y="1335024"/>
            <a:ext cx="1634299" cy="274320"/>
          </a:xfrm>
          <a:prstGeom prst="roundRect">
            <a:avLst>
              <a:gd name="adj" fmla="val 16667"/>
            </a:avLst>
          </a:prstGeom>
          <a:solidFill>
            <a:srgbClr val="251A5E"/>
          </a:solidFill>
          <a:ln w="9525">
            <a:solidFill>
              <a:srgbClr val="3A2A7E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785039" y="1335024"/>
            <a:ext cx="163429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开营前 7 天可全额退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566928" y="1773936"/>
            <a:ext cx="11057839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9C8FD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六个亮点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566928" y="2029968"/>
            <a:ext cx="5394960" cy="530352"/>
          </a:xfrm>
          <a:prstGeom prst="roundRect">
            <a:avLst>
              <a:gd name="adj" fmla="val 10345"/>
            </a:avLst>
          </a:prstGeom>
          <a:solidFill>
            <a:srgbClr val="1B1246"/>
          </a:solidFill>
          <a:ln w="9525">
            <a:solidFill>
              <a:srgbClr val="3A2A7E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13232" y="2029968"/>
            <a:ext cx="23317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12—15 人小班，人手一台电脑</a:t>
            </a:r>
            <a:endParaRPr lang="en-US" sz="1150" dirty="0"/>
          </a:p>
        </p:txBody>
      </p:sp>
      <p:sp>
        <p:nvSpPr>
          <p:cNvPr id="21" name="Text 19"/>
          <p:cNvSpPr/>
          <p:nvPr/>
        </p:nvSpPr>
        <p:spPr>
          <a:xfrm>
            <a:off x="3035808" y="2029968"/>
            <a:ext cx="27889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讲师逐个过一遍，不是讲完就走</a:t>
            </a:r>
            <a:endParaRPr lang="en-US" sz="1050" dirty="0"/>
          </a:p>
        </p:txBody>
      </p:sp>
      <p:sp>
        <p:nvSpPr>
          <p:cNvPr id="22" name="Shape 20"/>
          <p:cNvSpPr/>
          <p:nvPr/>
        </p:nvSpPr>
        <p:spPr>
          <a:xfrm>
            <a:off x="6163056" y="2029968"/>
            <a:ext cx="5394960" cy="530352"/>
          </a:xfrm>
          <a:prstGeom prst="roundRect">
            <a:avLst>
              <a:gd name="adj" fmla="val 10345"/>
            </a:avLst>
          </a:prstGeom>
          <a:solidFill>
            <a:srgbClr val="1B1246"/>
          </a:solidFill>
          <a:ln w="9525">
            <a:solidFill>
              <a:srgbClr val="3A2A7E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309360" y="2029968"/>
            <a:ext cx="23317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用你的真实店铺当教材</a:t>
            </a:r>
            <a:endParaRPr lang="en-US" sz="1150" dirty="0"/>
          </a:p>
        </p:txBody>
      </p:sp>
      <p:sp>
        <p:nvSpPr>
          <p:cNvPr id="24" name="Text 22"/>
          <p:cNvSpPr/>
          <p:nvPr/>
        </p:nvSpPr>
        <p:spPr>
          <a:xfrm>
            <a:off x="8631936" y="2029968"/>
            <a:ext cx="27889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改的是你自己的商品、询盘、投放</a:t>
            </a:r>
            <a:endParaRPr lang="en-US" sz="1050" dirty="0"/>
          </a:p>
        </p:txBody>
      </p:sp>
      <p:sp>
        <p:nvSpPr>
          <p:cNvPr id="25" name="Shape 23"/>
          <p:cNvSpPr/>
          <p:nvPr/>
        </p:nvSpPr>
        <p:spPr>
          <a:xfrm>
            <a:off x="566928" y="2633472"/>
            <a:ext cx="5394960" cy="530352"/>
          </a:xfrm>
          <a:prstGeom prst="roundRect">
            <a:avLst>
              <a:gd name="adj" fmla="val 10345"/>
            </a:avLst>
          </a:prstGeom>
          <a:solidFill>
            <a:srgbClr val="1B1246"/>
          </a:solidFill>
          <a:ln w="9525">
            <a:solidFill>
              <a:srgbClr val="3A2A7E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713232" y="2633472"/>
            <a:ext cx="23317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晚场不是加课，是陪你做完</a:t>
            </a:r>
            <a:endParaRPr lang="en-US" sz="1150" dirty="0"/>
          </a:p>
        </p:txBody>
      </p:sp>
      <p:sp>
        <p:nvSpPr>
          <p:cNvPr id="27" name="Text 25"/>
          <p:cNvSpPr/>
          <p:nvPr/>
        </p:nvSpPr>
        <p:spPr>
          <a:xfrm>
            <a:off x="3035808" y="2633472"/>
            <a:ext cx="27889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白天讲、晚上做，讲师巡场逐个改</a:t>
            </a:r>
            <a:endParaRPr lang="en-US" sz="1050" dirty="0"/>
          </a:p>
        </p:txBody>
      </p:sp>
      <p:sp>
        <p:nvSpPr>
          <p:cNvPr id="28" name="Shape 26"/>
          <p:cNvSpPr/>
          <p:nvPr/>
        </p:nvSpPr>
        <p:spPr>
          <a:xfrm>
            <a:off x="6163056" y="2633472"/>
            <a:ext cx="5394960" cy="530352"/>
          </a:xfrm>
          <a:prstGeom prst="roundRect">
            <a:avLst>
              <a:gd name="adj" fmla="val 10345"/>
            </a:avLst>
          </a:prstGeom>
          <a:solidFill>
            <a:srgbClr val="1B1246"/>
          </a:solidFill>
          <a:ln w="9525">
            <a:solidFill>
              <a:srgbClr val="3A2A7E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309360" y="2633472"/>
            <a:ext cx="23317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走的时候手上必须有东西</a:t>
            </a:r>
            <a:endParaRPr lang="en-US" sz="1150" dirty="0"/>
          </a:p>
        </p:txBody>
      </p:sp>
      <p:sp>
        <p:nvSpPr>
          <p:cNvPr id="30" name="Text 28"/>
          <p:cNvSpPr/>
          <p:nvPr/>
        </p:nvSpPr>
        <p:spPr>
          <a:xfrm>
            <a:off x="8631936" y="2633472"/>
            <a:ext cx="27889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人均 12 件交付物，结营逐个验收</a:t>
            </a:r>
            <a:endParaRPr lang="en-US" sz="1050" dirty="0"/>
          </a:p>
        </p:txBody>
      </p:sp>
      <p:sp>
        <p:nvSpPr>
          <p:cNvPr id="31" name="Shape 29"/>
          <p:cNvSpPr/>
          <p:nvPr/>
        </p:nvSpPr>
        <p:spPr>
          <a:xfrm>
            <a:off x="566928" y="3236976"/>
            <a:ext cx="5394960" cy="530352"/>
          </a:xfrm>
          <a:prstGeom prst="roundRect">
            <a:avLst>
              <a:gd name="adj" fmla="val 10345"/>
            </a:avLst>
          </a:prstGeom>
          <a:solidFill>
            <a:srgbClr val="1B1246"/>
          </a:solidFill>
          <a:ln w="9525">
            <a:solidFill>
              <a:srgbClr val="3A2A7E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713232" y="3236976"/>
            <a:ext cx="23317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只教你改，不代你管</a:t>
            </a:r>
            <a:endParaRPr lang="en-US" sz="1150" dirty="0"/>
          </a:p>
        </p:txBody>
      </p:sp>
      <p:sp>
        <p:nvSpPr>
          <p:cNvPr id="33" name="Text 31"/>
          <p:cNvSpPr/>
          <p:nvPr/>
        </p:nvSpPr>
        <p:spPr>
          <a:xfrm>
            <a:off x="3035808" y="3236976"/>
            <a:ext cx="27889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不碰账号密码、不代投广告、不做代运营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6163056" y="3236976"/>
            <a:ext cx="5394960" cy="530352"/>
          </a:xfrm>
          <a:prstGeom prst="roundRect">
            <a:avLst>
              <a:gd name="adj" fmla="val 10345"/>
            </a:avLst>
          </a:prstGeom>
          <a:solidFill>
            <a:srgbClr val="1B1246"/>
          </a:solidFill>
          <a:ln w="9525">
            <a:solidFill>
              <a:srgbClr val="3A2A7E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309360" y="3236976"/>
            <a:ext cx="23317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结营不等于结束</a:t>
            </a:r>
            <a:endParaRPr lang="en-US" sz="1150" dirty="0"/>
          </a:p>
        </p:txBody>
      </p:sp>
      <p:sp>
        <p:nvSpPr>
          <p:cNvPr id="36" name="Text 34"/>
          <p:cNvSpPr/>
          <p:nvPr/>
        </p:nvSpPr>
        <p:spPr>
          <a:xfrm>
            <a:off x="8631936" y="3236976"/>
            <a:ext cx="27889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90 天数据挑战，有反馈、有返现</a:t>
            </a:r>
            <a:endParaRPr lang="en-US" sz="1050" dirty="0"/>
          </a:p>
        </p:txBody>
      </p:sp>
      <p:sp>
        <p:nvSpPr>
          <p:cNvPr id="37" name="Text 35"/>
          <p:cNvSpPr/>
          <p:nvPr/>
        </p:nvSpPr>
        <p:spPr>
          <a:xfrm>
            <a:off x="566928" y="3840480"/>
            <a:ext cx="53949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9C8FD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适合谁来</a:t>
            </a:r>
            <a:endParaRPr lang="en-US" sz="1150" dirty="0"/>
          </a:p>
        </p:txBody>
      </p:sp>
      <p:sp>
        <p:nvSpPr>
          <p:cNvPr id="38" name="Shape 36"/>
          <p:cNvSpPr/>
          <p:nvPr/>
        </p:nvSpPr>
        <p:spPr>
          <a:xfrm>
            <a:off x="566928" y="4078224"/>
            <a:ext cx="5394960" cy="1371600"/>
          </a:xfrm>
          <a:prstGeom prst="roundRect">
            <a:avLst>
              <a:gd name="adj" fmla="val 4000"/>
            </a:avLst>
          </a:prstGeom>
          <a:solidFill>
            <a:srgbClr val="1B1246"/>
          </a:solidFill>
          <a:ln w="9525">
            <a:solidFill>
              <a:srgbClr val="3A2A7E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713232" y="4114800"/>
            <a:ext cx="5102352" cy="12252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35000"/>
              </a:lnSpc>
              <a:buSzPct val="100000"/>
              <a:buChar char="•"/>
            </a:pPr>
            <a:r>
              <a:rPr lang="en-US" sz="110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有在营店铺、每周能投入 8 小时以上的操盘者</a:t>
            </a:r>
            <a:endParaRPr lang="en-US" sz="1100" dirty="0"/>
          </a:p>
          <a:p>
            <a:pPr marL="342900" indent="-342900">
              <a:lnSpc>
                <a:spcPct val="135000"/>
              </a:lnSpc>
              <a:buSzPct val="100000"/>
              <a:buChar char="•"/>
            </a:pPr>
            <a:r>
              <a:rPr lang="en-US" sz="110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1980 实战营结课学员优先</a:t>
            </a:r>
            <a:endParaRPr lang="en-US" sz="1100" dirty="0"/>
          </a:p>
          <a:p>
            <a:pPr marL="342900" indent="-342900">
              <a:lnSpc>
                <a:spcPct val="135000"/>
              </a:lnSpc>
              <a:buSzPct val="100000"/>
              <a:buChar char="•"/>
            </a:pPr>
            <a:r>
              <a:rPr lang="en-US" sz="110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想让核心骨干真正能把 AI 用起来的企业主</a:t>
            </a:r>
            <a:endParaRPr lang="en-US" sz="1100" dirty="0"/>
          </a:p>
        </p:txBody>
      </p:sp>
      <p:sp>
        <p:nvSpPr>
          <p:cNvPr id="40" name="Text 38"/>
          <p:cNvSpPr/>
          <p:nvPr/>
        </p:nvSpPr>
        <p:spPr>
          <a:xfrm>
            <a:off x="6163056" y="3840480"/>
            <a:ext cx="5461711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9C8FD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申请四步</a:t>
            </a:r>
            <a:endParaRPr lang="en-US" sz="1150" dirty="0"/>
          </a:p>
        </p:txBody>
      </p:sp>
      <p:sp>
        <p:nvSpPr>
          <p:cNvPr id="41" name="Shape 39"/>
          <p:cNvSpPr/>
          <p:nvPr/>
        </p:nvSpPr>
        <p:spPr>
          <a:xfrm>
            <a:off x="6163056" y="4078224"/>
            <a:ext cx="5461711" cy="1371600"/>
          </a:xfrm>
          <a:prstGeom prst="roundRect">
            <a:avLst>
              <a:gd name="adj" fmla="val 4000"/>
            </a:avLst>
          </a:prstGeom>
          <a:solidFill>
            <a:srgbClr val="1B1246"/>
          </a:solidFill>
          <a:ln w="9525">
            <a:solidFill>
              <a:srgbClr val="3A2A7E"/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6309360" y="4114800"/>
            <a:ext cx="5169103" cy="12252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5000"/>
              </a:lnSpc>
              <a:buNone/>
            </a:pPr>
            <a:r>
              <a:rPr lang="en-US" sz="110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① 填申请表：店铺情况 / 每周可投入时间 / 最大卡点</a:t>
            </a:r>
            <a:endParaRPr lang="en-US" sz="1100" dirty="0"/>
          </a:p>
          <a:p>
            <a:pPr indent="0" marL="0">
              <a:lnSpc>
                <a:spcPct val="135000"/>
              </a:lnSpc>
              <a:buNone/>
            </a:pPr>
            <a:r>
              <a:rPr lang="en-US" sz="110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② 15 分钟电话沟通</a:t>
            </a:r>
            <a:endParaRPr lang="en-US" sz="1100" dirty="0"/>
          </a:p>
          <a:p>
            <a:pPr indent="0" marL="0">
              <a:lnSpc>
                <a:spcPct val="135000"/>
              </a:lnSpc>
              <a:buNone/>
            </a:pPr>
            <a:r>
              <a:rPr lang="en-US" sz="110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③ 不匹配的直接劝退（宁可 8 人开班，不收混子）</a:t>
            </a:r>
            <a:endParaRPr lang="en-US" sz="1100" dirty="0"/>
          </a:p>
          <a:p>
            <a:pPr indent="0" marL="0">
              <a:lnSpc>
                <a:spcPct val="135000"/>
              </a:lnSpc>
              <a:buNone/>
            </a:pPr>
            <a:r>
              <a:rPr lang="en-US" sz="110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④ 录取后进入开班流程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6464808"/>
            <a:ext cx="7315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F659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 × 电商 · 课程产品手册（对外版） · 2026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10710367" y="640080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8B7C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14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566928" y="329184"/>
            <a:ext cx="82296" cy="201168"/>
          </a:xfrm>
          <a:prstGeom prst="rect">
            <a:avLst/>
          </a:prstGeom>
          <a:solidFill>
            <a:srgbClr val="8B7CFF"/>
          </a:solidFill>
          <a:ln/>
        </p:spPr>
      </p:sp>
      <p:sp>
        <p:nvSpPr>
          <p:cNvPr id="5" name="Text 3"/>
          <p:cNvSpPr/>
          <p:nvPr/>
        </p:nvSpPr>
        <p:spPr>
          <a:xfrm>
            <a:off x="722376" y="301752"/>
            <a:ext cx="6400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8B7C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培训层 · 深度 · 第一天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566928" y="502920"/>
            <a:ext cx="11057839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第一天：看清店铺，改造商品端</a:t>
            </a:r>
            <a:endParaRPr lang="en-US" sz="2500" dirty="0"/>
          </a:p>
        </p:txBody>
      </p:sp>
      <p:sp>
        <p:nvSpPr>
          <p:cNvPr id="7" name="Text 5"/>
          <p:cNvSpPr/>
          <p:nvPr/>
        </p:nvSpPr>
        <p:spPr>
          <a:xfrm>
            <a:off x="566928" y="1024128"/>
            <a:ext cx="1105783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09:00 开营 → 18:00 正课结束 → 19:00—21:00 晚场工作坊。当天带走 ①②③④⑤⑥ 六件。</a:t>
            </a:r>
            <a:endParaRPr lang="en-US" sz="125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66928" y="1426464"/>
          <a:ext cx="11057839" cy="914400"/>
        </p:xfrm>
        <a:graphic>
          <a:graphicData uri="http://schemas.openxmlformats.org/drawingml/2006/table">
            <a:tbl>
              <a:tblPr/>
              <a:tblGrid>
                <a:gridCol w="1371600"/>
                <a:gridCol w="5806440"/>
                <a:gridCol w="4005072"/>
              </a:tblGrid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时间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C1D95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环节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C1D95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当场做出什么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C1D95"/>
                    </a:solidFill>
                  </a:tcPr>
                </a:tc>
              </a:tr>
              <a:tr h="303085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09:00—09:40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开营 + 基线数据采集：每人交 5 个核心数据，当场贴榜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FBBF24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自己店铺的基线报告　①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</a:tr>
              <a:tr h="303085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09:40—10:20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轮讲：12—15 人，每人 2 分钟说自己的店和最大卡点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FBBF24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全场互认 + 卡点清单　②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</a:tr>
              <a:tr h="303085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10:20—12:00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模块一 · 店铺诊断：五环节四象限定位，你到底卡在哪一环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FBBF24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诊断结论：先改哪一环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</a:tr>
              <a:tr h="303085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12:00—13:30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6F659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午休 90 分钟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</a:tr>
              <a:tr h="303085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13:30—15:00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模块一练 · 用 AI 跑自己品类的市场分析与对标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FBBF24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选品分析报告　③ + 打分工作流　④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</a:tr>
              <a:tr h="303085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15:00—15:20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6F659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茶歇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</a:tr>
              <a:tr h="303085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15:20—18:00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模块二 · 商品端深度改造：3 个真实商品走完全套（标题卖点 / 主图 / 详情页 / 多语言）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FBBF24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3 个商品改造包　⑤ + 10 条素材　⑥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</a:tr>
              <a:tr h="303085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18:00—19:00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6F659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晚餐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</a:tr>
              <a:tr h="303085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19:00—21:00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晚场一 · 商品互评工作坊（学员做，讲师巡场逐个过一遍）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1A5E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改造清单 V2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1A5E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6464808"/>
            <a:ext cx="7315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F659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 × 电商 · 课程产品手册（对外版） · 2026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10710367" y="640080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8B7C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15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566928" y="329184"/>
            <a:ext cx="82296" cy="201168"/>
          </a:xfrm>
          <a:prstGeom prst="rect">
            <a:avLst/>
          </a:prstGeom>
          <a:solidFill>
            <a:srgbClr val="8B7CFF"/>
          </a:solidFill>
          <a:ln/>
        </p:spPr>
      </p:sp>
      <p:sp>
        <p:nvSpPr>
          <p:cNvPr id="5" name="Text 3"/>
          <p:cNvSpPr/>
          <p:nvPr/>
        </p:nvSpPr>
        <p:spPr>
          <a:xfrm>
            <a:off x="722376" y="301752"/>
            <a:ext cx="6400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8B7C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培训层 · 深度 · 第二天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566928" y="502920"/>
            <a:ext cx="11057839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第二天：真发、真跑、真看数据</a:t>
            </a:r>
            <a:endParaRPr lang="en-US" sz="2500" dirty="0"/>
          </a:p>
        </p:txBody>
      </p:sp>
      <p:sp>
        <p:nvSpPr>
          <p:cNvPr id="7" name="Text 5"/>
          <p:cNvSpPr/>
          <p:nvPr/>
        </p:nvSpPr>
        <p:spPr>
          <a:xfrm>
            <a:off x="566928" y="1024128"/>
            <a:ext cx="1105783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素材当场发出去，投放计划现场建、用你自己的预算跑真实数据——不是模拟盘。</a:t>
            </a:r>
            <a:endParaRPr lang="en-US" sz="1250" dirty="0"/>
          </a:p>
        </p:txBody>
      </p:sp>
      <p:graphicFrame>
        <p:nvGraphicFramePr>
          <p:cNvPr id="1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66928" y="1426464"/>
          <a:ext cx="11057839" cy="914400"/>
        </p:xfrm>
        <a:graphic>
          <a:graphicData uri="http://schemas.openxmlformats.org/drawingml/2006/table">
            <a:tbl>
              <a:tblPr/>
              <a:tblGrid>
                <a:gridCol w="1371600"/>
                <a:gridCol w="5806440"/>
                <a:gridCol w="4005072"/>
              </a:tblGrid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时间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C1D95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环节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C1D95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当场做出什么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C1D95"/>
                    </a:solidFill>
                  </a:tcPr>
                </a:tc>
              </a:tr>
              <a:tr h="303085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09:00—09:30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昨日成果复盘 + 今天的目标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FBBF24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知道自己还差几件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</a:tr>
              <a:tr h="303085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09:30—12:00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模块三 · 短视频素材批量生产：用自己商品做 10 条，含 AI 剪辑全流程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FBBF24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10 条可直接发的素材　⑦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</a:tr>
              <a:tr h="303085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12:00—13:30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6F659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午休 90 分钟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</a:tr>
              <a:tr h="303085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13:30—15:00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模块三练 · 真实发布（当场发出去）+ 看哪几个数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FBBF24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已发布素材 + 数据观察清单　⑧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</a:tr>
              <a:tr h="303085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15:00—15:20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6F659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茶歇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</a:tr>
              <a:tr h="303085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15:20—18:00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模块四 · 投放计划搭建：现场建计划，用你自己的预算跑真实数据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FBBF24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在跑的投放计划　⑨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</a:tr>
              <a:tr h="303085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18:00—19:00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6F659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晚餐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</a:tr>
              <a:tr h="303085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19:00—21:00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晚场二 · 数据复盘 + 围炉诊断：把每个人今天的数据摆出来一起看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1A5E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投放优化清单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1A5E"/>
                    </a:solidFill>
                  </a:tcPr>
                </a:tc>
              </a:tr>
            </a:tbl>
          </a:graphicData>
        </a:graphic>
      </p:graphicFrame>
      <p:sp>
        <p:nvSpPr>
          <p:cNvPr id="9" name="Text 6"/>
          <p:cNvSpPr/>
          <p:nvPr/>
        </p:nvSpPr>
        <p:spPr>
          <a:xfrm>
            <a:off x="566928" y="4308348"/>
            <a:ext cx="11057839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9C8FD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三天带走十二件（深色的是第三天做出来的）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566928" y="4546092"/>
            <a:ext cx="2688336" cy="329184"/>
          </a:xfrm>
          <a:prstGeom prst="roundRect">
            <a:avLst>
              <a:gd name="adj" fmla="val 16667"/>
            </a:avLst>
          </a:prstGeom>
          <a:solidFill>
            <a:srgbClr val="1B1246"/>
          </a:solidFill>
          <a:ln w="9525">
            <a:solidFill>
              <a:srgbClr val="3A2A7E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76656" y="4546092"/>
            <a:ext cx="24688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 基线诊断报告</a:t>
            </a:r>
            <a:endParaRPr lang="en-US" sz="1000" dirty="0"/>
          </a:p>
        </p:txBody>
      </p:sp>
      <p:sp>
        <p:nvSpPr>
          <p:cNvPr id="12" name="Shape 9"/>
          <p:cNvSpPr/>
          <p:nvPr/>
        </p:nvSpPr>
        <p:spPr>
          <a:xfrm>
            <a:off x="3364992" y="4546092"/>
            <a:ext cx="2688336" cy="329184"/>
          </a:xfrm>
          <a:prstGeom prst="roundRect">
            <a:avLst>
              <a:gd name="adj" fmla="val 16667"/>
            </a:avLst>
          </a:prstGeom>
          <a:solidFill>
            <a:srgbClr val="1B1246"/>
          </a:solidFill>
          <a:ln w="9525">
            <a:solidFill>
              <a:srgbClr val="3A2A7E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3474720" y="4546092"/>
            <a:ext cx="24688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 卡点定位结论</a:t>
            </a:r>
            <a:endParaRPr lang="en-US" sz="1000" dirty="0"/>
          </a:p>
        </p:txBody>
      </p:sp>
      <p:sp>
        <p:nvSpPr>
          <p:cNvPr id="14" name="Shape 11"/>
          <p:cNvSpPr/>
          <p:nvPr/>
        </p:nvSpPr>
        <p:spPr>
          <a:xfrm>
            <a:off x="6163056" y="4546092"/>
            <a:ext cx="2688336" cy="329184"/>
          </a:xfrm>
          <a:prstGeom prst="roundRect">
            <a:avLst>
              <a:gd name="adj" fmla="val 16667"/>
            </a:avLst>
          </a:prstGeom>
          <a:solidFill>
            <a:srgbClr val="1B1246"/>
          </a:solidFill>
          <a:ln w="9525">
            <a:solidFill>
              <a:srgbClr val="3A2A7E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6272784" y="4546092"/>
            <a:ext cx="24688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 选品分析报告</a:t>
            </a:r>
            <a:endParaRPr lang="en-US" sz="1000" dirty="0"/>
          </a:p>
        </p:txBody>
      </p:sp>
      <p:sp>
        <p:nvSpPr>
          <p:cNvPr id="16" name="Shape 13"/>
          <p:cNvSpPr/>
          <p:nvPr/>
        </p:nvSpPr>
        <p:spPr>
          <a:xfrm>
            <a:off x="8961120" y="4546092"/>
            <a:ext cx="2688336" cy="329184"/>
          </a:xfrm>
          <a:prstGeom prst="roundRect">
            <a:avLst>
              <a:gd name="adj" fmla="val 16667"/>
            </a:avLst>
          </a:prstGeom>
          <a:solidFill>
            <a:srgbClr val="1B1246"/>
          </a:solidFill>
          <a:ln w="9525">
            <a:solidFill>
              <a:srgbClr val="3A2A7E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9070848" y="4546092"/>
            <a:ext cx="24688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 选品打分工作流</a:t>
            </a:r>
            <a:endParaRPr lang="en-US" sz="1000" dirty="0"/>
          </a:p>
        </p:txBody>
      </p:sp>
      <p:sp>
        <p:nvSpPr>
          <p:cNvPr id="18" name="Shape 15"/>
          <p:cNvSpPr/>
          <p:nvPr/>
        </p:nvSpPr>
        <p:spPr>
          <a:xfrm>
            <a:off x="566928" y="4930140"/>
            <a:ext cx="2688336" cy="329184"/>
          </a:xfrm>
          <a:prstGeom prst="roundRect">
            <a:avLst>
              <a:gd name="adj" fmla="val 16667"/>
            </a:avLst>
          </a:prstGeom>
          <a:solidFill>
            <a:srgbClr val="1B1246"/>
          </a:solidFill>
          <a:ln w="9525">
            <a:solidFill>
              <a:srgbClr val="3A2A7E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676656" y="4930140"/>
            <a:ext cx="24688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 三个商品改造包</a:t>
            </a:r>
            <a:endParaRPr lang="en-US" sz="1000" dirty="0"/>
          </a:p>
        </p:txBody>
      </p:sp>
      <p:sp>
        <p:nvSpPr>
          <p:cNvPr id="20" name="Shape 17"/>
          <p:cNvSpPr/>
          <p:nvPr/>
        </p:nvSpPr>
        <p:spPr>
          <a:xfrm>
            <a:off x="3364992" y="4930140"/>
            <a:ext cx="2688336" cy="329184"/>
          </a:xfrm>
          <a:prstGeom prst="roundRect">
            <a:avLst>
              <a:gd name="adj" fmla="val 16667"/>
            </a:avLst>
          </a:prstGeom>
          <a:solidFill>
            <a:srgbClr val="1B1246"/>
          </a:solidFill>
          <a:ln w="9525">
            <a:solidFill>
              <a:srgbClr val="3A2A7E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3474720" y="4930140"/>
            <a:ext cx="24688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 改造清单 V2</a:t>
            </a:r>
            <a:endParaRPr lang="en-US" sz="1000" dirty="0"/>
          </a:p>
        </p:txBody>
      </p:sp>
      <p:sp>
        <p:nvSpPr>
          <p:cNvPr id="22" name="Shape 19"/>
          <p:cNvSpPr/>
          <p:nvPr/>
        </p:nvSpPr>
        <p:spPr>
          <a:xfrm>
            <a:off x="6163056" y="4930140"/>
            <a:ext cx="2688336" cy="329184"/>
          </a:xfrm>
          <a:prstGeom prst="roundRect">
            <a:avLst>
              <a:gd name="adj" fmla="val 16667"/>
            </a:avLst>
          </a:prstGeom>
          <a:solidFill>
            <a:srgbClr val="1B1246"/>
          </a:solidFill>
          <a:ln w="9525">
            <a:solidFill>
              <a:srgbClr val="3A2A7E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6272784" y="4930140"/>
            <a:ext cx="24688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7 10 条已发素材</a:t>
            </a:r>
            <a:endParaRPr lang="en-US" sz="1000" dirty="0"/>
          </a:p>
        </p:txBody>
      </p:sp>
      <p:sp>
        <p:nvSpPr>
          <p:cNvPr id="24" name="Shape 21"/>
          <p:cNvSpPr/>
          <p:nvPr/>
        </p:nvSpPr>
        <p:spPr>
          <a:xfrm>
            <a:off x="8961120" y="4930140"/>
            <a:ext cx="2688336" cy="329184"/>
          </a:xfrm>
          <a:prstGeom prst="roundRect">
            <a:avLst>
              <a:gd name="adj" fmla="val 16667"/>
            </a:avLst>
          </a:prstGeom>
          <a:solidFill>
            <a:srgbClr val="1B1246"/>
          </a:solidFill>
          <a:ln w="9525">
            <a:solidFill>
              <a:srgbClr val="3A2A7E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9070848" y="4930140"/>
            <a:ext cx="24688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 数据观察清单</a:t>
            </a:r>
            <a:endParaRPr lang="en-US" sz="1000" dirty="0"/>
          </a:p>
        </p:txBody>
      </p:sp>
      <p:sp>
        <p:nvSpPr>
          <p:cNvPr id="26" name="Shape 23"/>
          <p:cNvSpPr/>
          <p:nvPr/>
        </p:nvSpPr>
        <p:spPr>
          <a:xfrm>
            <a:off x="566928" y="5314188"/>
            <a:ext cx="2688336" cy="329184"/>
          </a:xfrm>
          <a:prstGeom prst="roundRect">
            <a:avLst>
              <a:gd name="adj" fmla="val 16667"/>
            </a:avLst>
          </a:prstGeom>
          <a:solidFill>
            <a:srgbClr val="251A5E"/>
          </a:solidFill>
          <a:ln w="9525">
            <a:solidFill>
              <a:srgbClr val="3A2A7E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676656" y="5314188"/>
            <a:ext cx="24688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BBF2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9 在跑的投放计划</a:t>
            </a:r>
            <a:endParaRPr lang="en-US" sz="1000" dirty="0"/>
          </a:p>
        </p:txBody>
      </p:sp>
      <p:sp>
        <p:nvSpPr>
          <p:cNvPr id="28" name="Shape 25"/>
          <p:cNvSpPr/>
          <p:nvPr/>
        </p:nvSpPr>
        <p:spPr>
          <a:xfrm>
            <a:off x="3364992" y="5314188"/>
            <a:ext cx="2688336" cy="329184"/>
          </a:xfrm>
          <a:prstGeom prst="roundRect">
            <a:avLst>
              <a:gd name="adj" fmla="val 16667"/>
            </a:avLst>
          </a:prstGeom>
          <a:solidFill>
            <a:srgbClr val="251A5E"/>
          </a:solidFill>
          <a:ln w="9525">
            <a:solidFill>
              <a:srgbClr val="3A2A7E"/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3474720" y="5314188"/>
            <a:ext cx="24688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BBF2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10 询盘分级表</a:t>
            </a:r>
            <a:endParaRPr lang="en-US" sz="1000" dirty="0"/>
          </a:p>
        </p:txBody>
      </p:sp>
      <p:sp>
        <p:nvSpPr>
          <p:cNvPr id="30" name="Shape 27"/>
          <p:cNvSpPr/>
          <p:nvPr/>
        </p:nvSpPr>
        <p:spPr>
          <a:xfrm>
            <a:off x="6163056" y="5314188"/>
            <a:ext cx="2688336" cy="329184"/>
          </a:xfrm>
          <a:prstGeom prst="roundRect">
            <a:avLst>
              <a:gd name="adj" fmla="val 16667"/>
            </a:avLst>
          </a:prstGeom>
          <a:solidFill>
            <a:srgbClr val="251A5E"/>
          </a:solidFill>
          <a:ln w="9525">
            <a:solidFill>
              <a:srgbClr val="3A2A7E"/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6272784" y="5314188"/>
            <a:ext cx="24688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BBF2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11 谈判剧本</a:t>
            </a:r>
            <a:endParaRPr lang="en-US" sz="1000" dirty="0"/>
          </a:p>
        </p:txBody>
      </p:sp>
      <p:sp>
        <p:nvSpPr>
          <p:cNvPr id="32" name="Shape 29"/>
          <p:cNvSpPr/>
          <p:nvPr/>
        </p:nvSpPr>
        <p:spPr>
          <a:xfrm>
            <a:off x="8961120" y="5314188"/>
            <a:ext cx="2688336" cy="329184"/>
          </a:xfrm>
          <a:prstGeom prst="roundRect">
            <a:avLst>
              <a:gd name="adj" fmla="val 16667"/>
            </a:avLst>
          </a:prstGeom>
          <a:solidFill>
            <a:srgbClr val="251A5E"/>
          </a:solidFill>
          <a:ln w="9525">
            <a:solidFill>
              <a:srgbClr val="3A2A7E"/>
            </a:solidFill>
            <a:prstDash val="solid"/>
          </a:ln>
        </p:spPr>
      </p:sp>
      <p:sp>
        <p:nvSpPr>
          <p:cNvPr id="33" name="Text 30"/>
          <p:cNvSpPr/>
          <p:nvPr/>
        </p:nvSpPr>
        <p:spPr>
          <a:xfrm>
            <a:off x="9070848" y="5314188"/>
            <a:ext cx="24688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BBF2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12 全链路工作流 + 90 天计划表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6464808"/>
            <a:ext cx="7315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F659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 × 电商 · 课程产品手册（对外版） · 2026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10710367" y="640080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8B7C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16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566928" y="329184"/>
            <a:ext cx="82296" cy="201168"/>
          </a:xfrm>
          <a:prstGeom prst="rect">
            <a:avLst/>
          </a:prstGeom>
          <a:solidFill>
            <a:srgbClr val="8B7CFF"/>
          </a:solidFill>
          <a:ln/>
        </p:spPr>
      </p:sp>
      <p:sp>
        <p:nvSpPr>
          <p:cNvPr id="5" name="Text 3"/>
          <p:cNvSpPr/>
          <p:nvPr/>
        </p:nvSpPr>
        <p:spPr>
          <a:xfrm>
            <a:off x="722376" y="301752"/>
            <a:ext cx="6400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8B7C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培训层 · 深度 · 第三天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566928" y="502920"/>
            <a:ext cx="11057839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第三天最重：转化端 + 全链路串联 + 结营验收</a:t>
            </a:r>
            <a:endParaRPr lang="en-US" sz="2500" dirty="0"/>
          </a:p>
        </p:txBody>
      </p:sp>
      <p:sp>
        <p:nvSpPr>
          <p:cNvPr id="7" name="Text 5"/>
          <p:cNvSpPr/>
          <p:nvPr/>
        </p:nvSpPr>
        <p:spPr>
          <a:xfrm>
            <a:off x="566928" y="1024128"/>
            <a:ext cx="1105783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全链路工作流串起来那一刻，学员会主动拍照发朋友圈——所以那天不缩水。</a:t>
            </a:r>
            <a:endParaRPr lang="en-US" sz="1250" dirty="0"/>
          </a:p>
        </p:txBody>
      </p:sp>
      <p:graphicFrame>
        <p:nvGraphicFramePr>
          <p:cNvPr id="1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66928" y="1426464"/>
          <a:ext cx="11057839" cy="914400"/>
        </p:xfrm>
        <a:graphic>
          <a:graphicData uri="http://schemas.openxmlformats.org/drawingml/2006/table">
            <a:tbl>
              <a:tblPr/>
              <a:tblGrid>
                <a:gridCol w="1371600"/>
                <a:gridCol w="5806440"/>
                <a:gridCol w="4005072"/>
              </a:tblGrid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时间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C1D95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环节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C1D95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当场做出什么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C1D95"/>
                    </a:solidFill>
                  </a:tcPr>
                </a:tc>
              </a:tr>
              <a:tr h="303085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09:00—09:30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昨天的投放数据出来了，一起看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FBBF24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真实数据的第一轮判断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</a:tr>
              <a:tr h="303085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09:30—12:00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模块五 · 询盘智能体 + 谈判对练：AI 扮演压价买家，真刀真枪练一轮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FBBF24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询盘自动分级表　⑩ + 谈判剧本　⑪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</a:tr>
              <a:tr h="303085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12:00—13:00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6F659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午餐（压到 60 分钟，下午要验收）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</a:tr>
              <a:tr h="303085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13:00—15:00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模块六 · 全链路自动化串联（压轴）：把前五件串成一条自己会跑的流水线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FBBF24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属于自己的全链路工作流　⑫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</a:tr>
              <a:tr h="303085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15:00—15:20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6F659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茶歇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</a:tr>
              <a:tr h="303085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15:20—16:40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结营验收 · 每人 5—6 分钟讲自己的 90 天计划，讲师逐个点评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FBBF24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90 天计划表 + 点评记录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</a:tr>
              <a:tr h="303085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16:40—17:00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颁证 + 90 天数据挑战规则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1A5E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结业证书 + 挑战资格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1A5E"/>
                    </a:solidFill>
                  </a:tcPr>
                </a:tc>
              </a:tr>
            </a:tbl>
          </a:graphicData>
        </a:graphic>
      </p:graphicFrame>
      <p:sp>
        <p:nvSpPr>
          <p:cNvPr id="9" name="Text 6"/>
          <p:cNvSpPr/>
          <p:nvPr/>
        </p:nvSpPr>
        <p:spPr>
          <a:xfrm>
            <a:off x="566928" y="4023550"/>
            <a:ext cx="11057839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9C8FD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四项权益（全部是一次性、可交付的）</a:t>
            </a:r>
            <a:endParaRPr lang="en-US" sz="1150" dirty="0"/>
          </a:p>
        </p:txBody>
      </p:sp>
      <p:graphicFrame>
        <p:nvGraphicFramePr>
          <p:cNvPr id="33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66928" y="4261294"/>
          <a:ext cx="11057839" cy="914400"/>
        </p:xfrm>
        <a:graphic>
          <a:graphicData uri="http://schemas.openxmlformats.org/drawingml/2006/table">
            <a:tbl>
              <a:tblPr/>
              <a:tblGrid>
                <a:gridCol w="2011680"/>
                <a:gridCol w="4937760"/>
                <a:gridCol w="4233672"/>
              </a:tblGrid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权益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C1D95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内容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C1D95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为什么这样设计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C1D95"/>
                    </a:solidFill>
                  </a:tcPr>
                </a:tc>
              </a:tr>
              <a:tr h="29387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全套落地资料包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12 件交付物的模板 + 工具清单，永久可用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给的是能直接改改就用的东西，不是教程链接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</a:tr>
              <a:tr h="29387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免费复训一次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结营后 12 个月内，本人可免费参加一次同课程（有空位即可）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有明确次数和期限，不是开口的长期陪跑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</a:tr>
              <a:tr h="29387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90 天数据挑战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第 30 / 60 / 90 天提交数据截图，每次返 500 元或兑换下期名额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给学员坚持的动力，也给我们持续的真实案例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</a:tr>
              <a:tr h="29387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深度班校友群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长期在群，后续任一课程享内部价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留一个不断联的通道，升单靠它、案例也靠它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6464808"/>
            <a:ext cx="7315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F659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 × 电商 · 课程产品手册（对外版） · 2026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10710367" y="640080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8B7C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17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566928" y="329184"/>
            <a:ext cx="82296" cy="201168"/>
          </a:xfrm>
          <a:prstGeom prst="rect">
            <a:avLst/>
          </a:prstGeom>
          <a:solidFill>
            <a:srgbClr val="8B7CFF"/>
          </a:solidFill>
          <a:ln/>
        </p:spPr>
      </p:sp>
      <p:sp>
        <p:nvSpPr>
          <p:cNvPr id="5" name="Text 3"/>
          <p:cNvSpPr/>
          <p:nvPr/>
        </p:nvSpPr>
        <p:spPr>
          <a:xfrm>
            <a:off x="722376" y="301752"/>
            <a:ext cx="6400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8B7C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培训层 · 深度 · 规则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566928" y="502920"/>
            <a:ext cx="11057839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三条规矩，和与 1980 的三个差别</a:t>
            </a:r>
            <a:endParaRPr lang="en-US" sz="2500" dirty="0"/>
          </a:p>
        </p:txBody>
      </p:sp>
      <p:sp>
        <p:nvSpPr>
          <p:cNvPr id="7" name="Text 5"/>
          <p:cNvSpPr/>
          <p:nvPr/>
        </p:nvSpPr>
        <p:spPr>
          <a:xfrm>
            <a:off x="566928" y="1024128"/>
            <a:ext cx="1105783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这些写进招生页，也写进开班通知——先把话说清楚，后面才没有纠纷。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566928" y="1389888"/>
            <a:ext cx="360273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9C8FD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现场与费用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566928" y="1627632"/>
            <a:ext cx="3602736" cy="2468880"/>
          </a:xfrm>
          <a:prstGeom prst="roundRect">
            <a:avLst>
              <a:gd name="adj" fmla="val 2222"/>
            </a:avLst>
          </a:prstGeom>
          <a:solidFill>
            <a:srgbClr val="1B1246"/>
          </a:solidFill>
          <a:ln w="9525">
            <a:solidFill>
              <a:srgbClr val="3A2A7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13232" y="1664208"/>
            <a:ext cx="3310128" cy="23225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35000"/>
              </a:lnSpc>
              <a:buSzPct val="100000"/>
              <a:buChar char="•"/>
            </a:pPr>
            <a:r>
              <a:rPr lang="en-US" sz="105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开班底线：满 12 人开班；宁可 8 人开，不收混子</a:t>
            </a:r>
            <a:endParaRPr lang="en-US" sz="1050" dirty="0"/>
          </a:p>
          <a:p>
            <a:pPr marL="342900" indent="-342900">
              <a:lnSpc>
                <a:spcPct val="135000"/>
              </a:lnSpc>
              <a:buSzPct val="100000"/>
              <a:buChar char="•"/>
            </a:pPr>
            <a:r>
              <a:rPr lang="en-US" sz="105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现场红线：只教方法、不碰账号，不留账号密码</a:t>
            </a:r>
            <a:endParaRPr lang="en-US" sz="1050" dirty="0"/>
          </a:p>
          <a:p>
            <a:pPr marL="342900" indent="-342900">
              <a:lnSpc>
                <a:spcPct val="135000"/>
              </a:lnSpc>
              <a:buSzPct val="100000"/>
              <a:buChar char="•"/>
            </a:pPr>
            <a:r>
              <a:rPr lang="en-US" sz="105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退款：开营前 7 天可全额退款</a:t>
            </a:r>
            <a:endParaRPr lang="en-US" sz="1050" dirty="0"/>
          </a:p>
          <a:p>
            <a:pPr marL="342900" indent="-342900">
              <a:lnSpc>
                <a:spcPct val="135000"/>
              </a:lnSpc>
              <a:buSzPct val="100000"/>
              <a:buChar char="•"/>
            </a:pPr>
            <a:r>
              <a:rPr lang="en-US" sz="105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费用自备：投放测试预算建议 300—500 元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4352544" y="1389888"/>
            <a:ext cx="360273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9C8FD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90 天数据挑战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4352544" y="1627632"/>
            <a:ext cx="3602736" cy="2468880"/>
          </a:xfrm>
          <a:prstGeom prst="roundRect">
            <a:avLst>
              <a:gd name="adj" fmla="val 2222"/>
            </a:avLst>
          </a:prstGeom>
          <a:solidFill>
            <a:srgbClr val="1B1246"/>
          </a:solidFill>
          <a:ln w="9525">
            <a:solidFill>
              <a:srgbClr val="3A2A7E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498848" y="1664208"/>
            <a:ext cx="3310128" cy="23225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35000"/>
              </a:lnSpc>
              <a:buSzPct val="100000"/>
              <a:buChar char="•"/>
            </a:pPr>
            <a:r>
              <a:rPr lang="en-US" sz="105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结营后第 30 / 60 / 90 天各提交一次数据截图</a:t>
            </a:r>
            <a:endParaRPr lang="en-US" sz="1050" dirty="0"/>
          </a:p>
          <a:p>
            <a:pPr marL="342900" indent="-342900">
              <a:lnSpc>
                <a:spcPct val="135000"/>
              </a:lnSpc>
              <a:buSzPct val="100000"/>
              <a:buChar char="•"/>
            </a:pPr>
            <a:r>
              <a:rPr lang="en-US" sz="105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每次提交返 500 元，或兑换下期复训名额</a:t>
            </a:r>
            <a:endParaRPr lang="en-US" sz="1050" dirty="0"/>
          </a:p>
          <a:p>
            <a:pPr marL="342900" indent="-342900">
              <a:lnSpc>
                <a:spcPct val="135000"/>
              </a:lnSpc>
              <a:buSzPct val="100000"/>
              <a:buChar char="•"/>
            </a:pPr>
            <a:r>
              <a:rPr lang="en-US" sz="105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这是学员坚持的动力，也是我们真实的案例来源</a:t>
            </a:r>
            <a:endParaRPr lang="en-US" sz="1050" dirty="0"/>
          </a:p>
          <a:p>
            <a:pPr marL="342900" indent="-342900">
              <a:lnSpc>
                <a:spcPct val="135000"/>
              </a:lnSpc>
              <a:buSzPct val="100000"/>
              <a:buChar char="•"/>
            </a:pPr>
            <a:r>
              <a:rPr lang="en-US" sz="105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不提交不罚款，只是拿不到返现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8138160" y="1389888"/>
            <a:ext cx="3486607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9C8FD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与 1980 的三个差别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8138160" y="1627632"/>
            <a:ext cx="3486607" cy="2468880"/>
          </a:xfrm>
          <a:prstGeom prst="roundRect">
            <a:avLst>
              <a:gd name="adj" fmla="val 2222"/>
            </a:avLst>
          </a:prstGeom>
          <a:solidFill>
            <a:srgbClr val="1B1246"/>
          </a:solidFill>
          <a:ln w="9525">
            <a:solidFill>
              <a:srgbClr val="3A2A7E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284464" y="1664208"/>
            <a:ext cx="3193999" cy="23225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35000"/>
              </a:lnSpc>
              <a:buSzPct val="100000"/>
              <a:buChar char="•"/>
            </a:pPr>
            <a:r>
              <a:rPr lang="en-US" sz="105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带什么来：1980 带 3 个商品链接，9800 带店铺后台权限（真数据）</a:t>
            </a:r>
            <a:endParaRPr lang="en-US" sz="1050" dirty="0"/>
          </a:p>
          <a:p>
            <a:pPr marL="342900" indent="-342900">
              <a:lnSpc>
                <a:spcPct val="135000"/>
              </a:lnSpc>
              <a:buSzPct val="100000"/>
              <a:buChar char="•"/>
            </a:pPr>
            <a:r>
              <a:rPr lang="en-US" sz="105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改什么：1980 改商品和方法，9800 改这家店本身</a:t>
            </a:r>
            <a:endParaRPr lang="en-US" sz="1050" dirty="0"/>
          </a:p>
          <a:p>
            <a:pPr marL="342900" indent="-342900">
              <a:lnSpc>
                <a:spcPct val="135000"/>
              </a:lnSpc>
              <a:buSzPct val="100000"/>
              <a:buChar char="•"/>
            </a:pPr>
            <a:r>
              <a:rPr lang="en-US" sz="105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交付方式：1980 九件套自测带走，9800 结营逐个验收</a:t>
            </a:r>
            <a:endParaRPr lang="en-US" sz="1050" dirty="0"/>
          </a:p>
          <a:p>
            <a:pPr marL="342900" indent="-342900">
              <a:lnSpc>
                <a:spcPct val="135000"/>
              </a:lnSpc>
              <a:buSzPct val="100000"/>
              <a:buChar char="•"/>
            </a:pPr>
            <a:r>
              <a:rPr lang="en-US" sz="105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规模：1980 大班走量，9800 限 12—15 人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566928" y="4087368"/>
            <a:ext cx="11057839" cy="1188720"/>
          </a:xfrm>
          <a:prstGeom prst="roundRect">
            <a:avLst>
              <a:gd name="adj" fmla="val 4615"/>
            </a:avLst>
          </a:prstGeom>
          <a:solidFill>
            <a:srgbClr val="191046"/>
          </a:solidFill>
          <a:ln w="9525">
            <a:solidFill>
              <a:srgbClr val="3A2A7E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22960" y="4270248"/>
            <a:ext cx="1054577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40000"/>
              </a:lnSpc>
              <a:buNone/>
            </a:pPr>
            <a:r>
              <a:rPr lang="en-US" sz="1200" b="1" dirty="0">
                <a:solidFill>
                  <a:srgbClr val="FBBF2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怎么申请：</a:t>
            </a:r>
            <a:pPr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① 填申请表（店铺情况 / 每周可投入时间 / 当前最大卡点）　② 15 分钟电话沟通　③ 不匹配的直接劝退　④ 录取后进开班流程。1980 实战营结课学员优先。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6464808"/>
            <a:ext cx="7315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F659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 × 电商 · 课程产品手册（对外版） · 2026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10710367" y="640080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8B7C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18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566928" y="329184"/>
            <a:ext cx="82296" cy="201168"/>
          </a:xfrm>
          <a:prstGeom prst="rect">
            <a:avLst/>
          </a:prstGeom>
          <a:solidFill>
            <a:srgbClr val="2DD4BF"/>
          </a:solidFill>
          <a:ln/>
        </p:spPr>
      </p:sp>
      <p:sp>
        <p:nvSpPr>
          <p:cNvPr id="5" name="Text 3"/>
          <p:cNvSpPr/>
          <p:nvPr/>
        </p:nvSpPr>
        <p:spPr>
          <a:xfrm>
            <a:off x="722376" y="301752"/>
            <a:ext cx="6400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DD4B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企业层 · 主力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566928" y="502920"/>
            <a:ext cx="8314639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企业 AI 增长系统 · 定制内训</a:t>
            </a:r>
            <a:endParaRPr lang="en-US" sz="2500" dirty="0"/>
          </a:p>
        </p:txBody>
      </p:sp>
      <p:sp>
        <p:nvSpPr>
          <p:cNvPr id="7" name="Text 5"/>
          <p:cNvSpPr/>
          <p:nvPr/>
        </p:nvSpPr>
        <p:spPr>
          <a:xfrm>
            <a:off x="566928" y="1024128"/>
            <a:ext cx="1105783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不是把课搬进企业，而是先诊断企业，再定制内容——学完带出一张落地路线图。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8881567" y="384048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400" b="1" dirty="0">
                <a:solidFill>
                  <a:srgbClr val="FBBF2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59800 元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8881567" y="822960"/>
            <a:ext cx="2743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9C8FD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调研 1 周 + 进企 3 天 + 30 天帮扶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566928" y="1335024"/>
            <a:ext cx="1320927" cy="274320"/>
          </a:xfrm>
          <a:prstGeom prst="roundRect">
            <a:avLst>
              <a:gd name="adj" fmla="val 16667"/>
            </a:avLst>
          </a:prstGeom>
          <a:solidFill>
            <a:srgbClr val="251A5E"/>
          </a:solidFill>
          <a:ln w="9525">
            <a:solidFill>
              <a:srgbClr val="3A2A7E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66928" y="1335024"/>
            <a:ext cx="1320927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团队 10—30 人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1988439" y="1335024"/>
            <a:ext cx="1014222" cy="274320"/>
          </a:xfrm>
          <a:prstGeom prst="roundRect">
            <a:avLst>
              <a:gd name="adj" fmla="val 16667"/>
            </a:avLst>
          </a:prstGeom>
          <a:solidFill>
            <a:srgbClr val="251A5E"/>
          </a:solidFill>
          <a:ln w="9525">
            <a:solidFill>
              <a:srgbClr val="3A2A7E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988439" y="1335024"/>
            <a:ext cx="101422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按业务定制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3103245" y="1335024"/>
            <a:ext cx="1280922" cy="274320"/>
          </a:xfrm>
          <a:prstGeom prst="roundRect">
            <a:avLst>
              <a:gd name="adj" fmla="val 16667"/>
            </a:avLst>
          </a:prstGeom>
          <a:solidFill>
            <a:srgbClr val="251A5E"/>
          </a:solidFill>
          <a:ln w="9525">
            <a:solidFill>
              <a:srgbClr val="3A2A7E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103245" y="1335024"/>
            <a:ext cx="128092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三岗位分组实操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4484751" y="1335024"/>
            <a:ext cx="1347597" cy="274320"/>
          </a:xfrm>
          <a:prstGeom prst="roundRect">
            <a:avLst>
              <a:gd name="adj" fmla="val 16667"/>
            </a:avLst>
          </a:prstGeom>
          <a:solidFill>
            <a:srgbClr val="251A5E"/>
          </a:solidFill>
          <a:ln w="9525">
            <a:solidFill>
              <a:srgbClr val="3A2A7E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484751" y="1335024"/>
            <a:ext cx="1347597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付款 3 : 4 : 3</a:t>
            </a:r>
            <a:endParaRPr lang="en-US" sz="1050" dirty="0"/>
          </a:p>
        </p:txBody>
      </p:sp>
      <p:graphicFrame>
        <p:nvGraphicFramePr>
          <p:cNvPr id="1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66928" y="1773936"/>
          <a:ext cx="11057839" cy="914400"/>
        </p:xfrm>
        <a:graphic>
          <a:graphicData uri="http://schemas.openxmlformats.org/drawingml/2006/table">
            <a:tbl>
              <a:tblPr/>
              <a:tblGrid>
                <a:gridCol w="2194560"/>
                <a:gridCol w="8988552"/>
              </a:tblGrid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阶段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C1D95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做什么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C1D95"/>
                    </a:solidFill>
                  </a:tcPr>
                </a:tc>
              </a:tr>
              <a:tr h="303085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课前 1 周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企业调研问卷 + 业务数据摸底（账号清单、团队分工、现有工具）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</a:tr>
              <a:tr h="303085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第一天 · 认知诊断日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 电商全景讲解（管理层可旁听）→ 该企业五环节现状诊断 → 当天产出「诊断板」贴墙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</a:tr>
              <a:tr h="303085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第二天 · 岗位实操日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按角色分组实操：运营组做选品与上新工作流、投放组做素材与投放计划、客服组做智能体与话术库。每组带走自己岗位的工作流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</a:tr>
              <a:tr h="303085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第三天 · 落地日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各组方案路演 → 合并成企业「AI 落地路线图」（30 / 60 / 90 天）→ 确定责任人与验收指标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</a:tr>
              <a:tr h="303085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课后 30 天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帮扶群日报 + 每 10 天一次线上总结会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</a:tr>
              <a:tr h="303085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最后半天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介绍 FDE 派驻服务：路线图里没有人执行的项，我们派工程师来装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</a:tr>
            </a:tbl>
          </a:graphicData>
        </a:graphic>
      </p:graphicFrame>
      <p:sp>
        <p:nvSpPr>
          <p:cNvPr id="19" name="Text 16"/>
          <p:cNvSpPr/>
          <p:nvPr/>
        </p:nvSpPr>
        <p:spPr>
          <a:xfrm>
            <a:off x="566928" y="4067937"/>
            <a:ext cx="53949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9C8FD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企业线的三个档位</a:t>
            </a:r>
            <a:endParaRPr lang="en-US" sz="1150" dirty="0"/>
          </a:p>
        </p:txBody>
      </p:sp>
      <p:sp>
        <p:nvSpPr>
          <p:cNvPr id="20" name="Shape 17"/>
          <p:cNvSpPr/>
          <p:nvPr/>
        </p:nvSpPr>
        <p:spPr>
          <a:xfrm>
            <a:off x="566928" y="4305681"/>
            <a:ext cx="5394960" cy="1188720"/>
          </a:xfrm>
          <a:prstGeom prst="roundRect">
            <a:avLst>
              <a:gd name="adj" fmla="val 4615"/>
            </a:avLst>
          </a:prstGeom>
          <a:solidFill>
            <a:srgbClr val="1B1246"/>
          </a:solidFill>
          <a:ln w="9525">
            <a:solidFill>
              <a:srgbClr val="3A2A7E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713232" y="4342257"/>
            <a:ext cx="5102352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35000"/>
              </a:lnSpc>
              <a:buSzPct val="100000"/>
              <a:buChar char="•"/>
            </a:pPr>
            <a:r>
              <a:rPr lang="en-US" sz="105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59800 元：定制内训（3 天进企 + 30 天帮扶）</a:t>
            </a:r>
            <a:endParaRPr lang="en-US" sz="1050" dirty="0"/>
          </a:p>
          <a:p>
            <a:pPr marL="342900" indent="-342900">
              <a:lnSpc>
                <a:spcPct val="135000"/>
              </a:lnSpc>
              <a:buSzPct val="100000"/>
              <a:buChar char="•"/>
            </a:pPr>
            <a:r>
              <a:rPr lang="en-US" sz="105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98000 元：内训 + 派驻打包（含 59800 内训 + 旗舰包部署 + 90 天运维）</a:t>
            </a:r>
            <a:endParaRPr lang="en-US" sz="1050" dirty="0"/>
          </a:p>
          <a:p>
            <a:pPr marL="342900" indent="-342900">
              <a:lnSpc>
                <a:spcPct val="135000"/>
              </a:lnSpc>
              <a:buSzPct val="100000"/>
              <a:buChar char="•"/>
            </a:pPr>
            <a:r>
              <a:rPr lang="en-US" sz="105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198000 元：年度托管（小助手不限量 + 12 个月运维 + 4 次上门）</a:t>
            </a:r>
            <a:endParaRPr lang="en-US" sz="1050" dirty="0"/>
          </a:p>
        </p:txBody>
      </p:sp>
      <p:sp>
        <p:nvSpPr>
          <p:cNvPr id="22" name="Text 19"/>
          <p:cNvSpPr/>
          <p:nvPr/>
        </p:nvSpPr>
        <p:spPr>
          <a:xfrm>
            <a:off x="6163056" y="4067937"/>
            <a:ext cx="5461711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9C8FD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服务边界（写进合同）</a:t>
            </a:r>
            <a:endParaRPr lang="en-US" sz="1150" dirty="0"/>
          </a:p>
        </p:txBody>
      </p:sp>
      <p:sp>
        <p:nvSpPr>
          <p:cNvPr id="23" name="Shape 20"/>
          <p:cNvSpPr/>
          <p:nvPr/>
        </p:nvSpPr>
        <p:spPr>
          <a:xfrm>
            <a:off x="6163056" y="4305681"/>
            <a:ext cx="5461711" cy="1188720"/>
          </a:xfrm>
          <a:prstGeom prst="roundRect">
            <a:avLst>
              <a:gd name="adj" fmla="val 4615"/>
            </a:avLst>
          </a:prstGeom>
          <a:solidFill>
            <a:srgbClr val="1B1246"/>
          </a:solidFill>
          <a:ln w="9525">
            <a:solidFill>
              <a:srgbClr val="3A2A7E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6309360" y="4342257"/>
            <a:ext cx="5169103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35000"/>
              </a:lnSpc>
              <a:buSzPct val="100000"/>
              <a:buChar char="•"/>
            </a:pPr>
            <a:r>
              <a:rPr lang="en-US" sz="105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帮扶期 30 天截止；复训限 1 次；帮扶群到期解散</a:t>
            </a:r>
            <a:endParaRPr lang="en-US" sz="1050" dirty="0"/>
          </a:p>
          <a:p>
            <a:pPr marL="342900" indent="-342900">
              <a:lnSpc>
                <a:spcPct val="135000"/>
              </a:lnSpc>
              <a:buSzPct val="100000"/>
              <a:buChar char="•"/>
            </a:pPr>
            <a:r>
              <a:rPr lang="en-US" sz="105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承诺交付物与 SLA，不承诺业务结果</a:t>
            </a:r>
            <a:endParaRPr lang="en-US" sz="1050" dirty="0"/>
          </a:p>
          <a:p>
            <a:pPr marL="342900" indent="-342900">
              <a:lnSpc>
                <a:spcPct val="135000"/>
              </a:lnSpc>
              <a:buSzPct val="100000"/>
              <a:buChar char="•"/>
            </a:pPr>
            <a:r>
              <a:rPr lang="en-US" sz="105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付款 3 : 4 : 3（签约 30% / 进场 40% / 验收 30%）</a:t>
            </a:r>
            <a:endParaRPr lang="en-US" sz="10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6464808"/>
            <a:ext cx="7315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F659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 × 电商 · 课程产品手册（对外版） · 2026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10710367" y="640080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8B7C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19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566928" y="329184"/>
            <a:ext cx="82296" cy="201168"/>
          </a:xfrm>
          <a:prstGeom prst="rect">
            <a:avLst/>
          </a:prstGeom>
          <a:solidFill>
            <a:srgbClr val="FBBF24"/>
          </a:solidFill>
          <a:ln/>
        </p:spPr>
      </p:sp>
      <p:sp>
        <p:nvSpPr>
          <p:cNvPr id="5" name="Text 3"/>
          <p:cNvSpPr/>
          <p:nvPr/>
        </p:nvSpPr>
        <p:spPr>
          <a:xfrm>
            <a:off x="722376" y="301752"/>
            <a:ext cx="6400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BBF2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服务层 · FDE 派驻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566928" y="502920"/>
            <a:ext cx="11057839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一个地基 + 十个环节小助手 + 一条流水线</a:t>
            </a:r>
            <a:endParaRPr lang="en-US" sz="2500" dirty="0"/>
          </a:p>
        </p:txBody>
      </p:sp>
      <p:sp>
        <p:nvSpPr>
          <p:cNvPr id="7" name="Text 5"/>
          <p:cNvSpPr/>
          <p:nvPr/>
        </p:nvSpPr>
        <p:spPr>
          <a:xfrm>
            <a:off x="566928" y="1024128"/>
            <a:ext cx="1105783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FDE = 派 AI 工程师进企业，把课上讲的那套工作流，在他公司的真实业务里搭起来、跑通、交给他们自己运营。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566928" y="1389888"/>
            <a:ext cx="3602736" cy="786384"/>
          </a:xfrm>
          <a:prstGeom prst="roundRect">
            <a:avLst>
              <a:gd name="adj" fmla="val 6977"/>
            </a:avLst>
          </a:prstGeom>
          <a:solidFill>
            <a:srgbClr val="4C1D95"/>
          </a:solidFill>
          <a:ln w="9525">
            <a:solidFill>
              <a:srgbClr val="3A2A7E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13232" y="1481328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BBF2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地基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713232" y="1719072"/>
            <a:ext cx="3291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企业资料库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713232" y="1938528"/>
            <a:ext cx="331012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9C8FD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所有小助手的数据来源，不做这层，小助手就是空壳</a:t>
            </a:r>
            <a:endParaRPr lang="en-US" sz="950" dirty="0"/>
          </a:p>
        </p:txBody>
      </p:sp>
      <p:sp>
        <p:nvSpPr>
          <p:cNvPr id="12" name="Text 10"/>
          <p:cNvSpPr/>
          <p:nvPr/>
        </p:nvSpPr>
        <p:spPr>
          <a:xfrm>
            <a:off x="4169664" y="1389888"/>
            <a:ext cx="18288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8B7C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›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4352544" y="1389888"/>
            <a:ext cx="3602736" cy="786384"/>
          </a:xfrm>
          <a:prstGeom prst="roundRect">
            <a:avLst>
              <a:gd name="adj" fmla="val 6977"/>
            </a:avLst>
          </a:prstGeom>
          <a:solidFill>
            <a:srgbClr val="1B1246"/>
          </a:solidFill>
          <a:ln w="9525">
            <a:solidFill>
              <a:srgbClr val="3A2A7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498848" y="1481328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BBF2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应用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498848" y="1719072"/>
            <a:ext cx="3291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按业务环节逐个搭小助手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4498848" y="1938528"/>
            <a:ext cx="331012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9C8FD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每个环节一个，单独计价，可只买一个</a:t>
            </a:r>
            <a:endParaRPr lang="en-US" sz="950" dirty="0"/>
          </a:p>
        </p:txBody>
      </p:sp>
      <p:sp>
        <p:nvSpPr>
          <p:cNvPr id="17" name="Text 15"/>
          <p:cNvSpPr/>
          <p:nvPr/>
        </p:nvSpPr>
        <p:spPr>
          <a:xfrm>
            <a:off x="7955280" y="1389888"/>
            <a:ext cx="18288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8B7C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›</a:t>
            </a:r>
            <a:endParaRPr lang="en-US" sz="2000" dirty="0"/>
          </a:p>
        </p:txBody>
      </p:sp>
      <p:sp>
        <p:nvSpPr>
          <p:cNvPr id="18" name="Shape 16"/>
          <p:cNvSpPr/>
          <p:nvPr/>
        </p:nvSpPr>
        <p:spPr>
          <a:xfrm>
            <a:off x="8138160" y="1389888"/>
            <a:ext cx="3602736" cy="786384"/>
          </a:xfrm>
          <a:prstGeom prst="roundRect">
            <a:avLst>
              <a:gd name="adj" fmla="val 6977"/>
            </a:avLst>
          </a:prstGeom>
          <a:solidFill>
            <a:srgbClr val="1B1246"/>
          </a:solidFill>
          <a:ln w="9525">
            <a:solidFill>
              <a:srgbClr val="3A2A7E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284464" y="1481328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BBF2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串联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8284464" y="1719072"/>
            <a:ext cx="3291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多个小助手接成自动流水线</a:t>
            </a:r>
            <a:endParaRPr lang="en-US" sz="1150" dirty="0"/>
          </a:p>
        </p:txBody>
      </p:sp>
      <p:sp>
        <p:nvSpPr>
          <p:cNvPr id="21" name="Text 19"/>
          <p:cNvSpPr/>
          <p:nvPr/>
        </p:nvSpPr>
        <p:spPr>
          <a:xfrm>
            <a:off x="8284464" y="1938528"/>
            <a:ext cx="331012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9C8FD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最贵也最值钱的形态</a:t>
            </a:r>
            <a:endParaRPr lang="en-US" sz="950" dirty="0"/>
          </a:p>
        </p:txBody>
      </p:sp>
      <p:sp>
        <p:nvSpPr>
          <p:cNvPr id="22" name="Text 20"/>
          <p:cNvSpPr/>
          <p:nvPr/>
        </p:nvSpPr>
        <p:spPr>
          <a:xfrm>
            <a:off x="566928" y="2359152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9C8FD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地基：企业资料库（必做）· 基础版 1.98 万 / 完整版 2.98 万</a:t>
            </a:r>
            <a:endParaRPr lang="en-US" sz="1150" dirty="0"/>
          </a:p>
        </p:txBody>
      </p:sp>
      <p:graphicFrame>
        <p:nvGraphicFramePr>
          <p:cNvPr id="2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66928" y="2596896"/>
          <a:ext cx="5120640" cy="914400"/>
        </p:xfrm>
        <a:graphic>
          <a:graphicData uri="http://schemas.openxmlformats.org/drawingml/2006/table">
            <a:tbl>
              <a:tblPr/>
              <a:tblGrid>
                <a:gridCol w="1371600"/>
                <a:gridCol w="3749040"/>
              </a:tblGrid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资料库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C1D95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装什么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C1D95"/>
                    </a:solidFill>
                  </a:tcPr>
                </a:tc>
              </a:tr>
              <a:tr h="284671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产品库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型号、参数、工艺、材质、交期、起订量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</a:tr>
              <a:tr h="284671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报价规则库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阶梯价、运费、汇率、折扣权限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</a:tr>
              <a:tr h="284671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客户库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历史询盘、成交客户、流失原因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</a:tr>
              <a:tr h="284671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话术与异议库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常见问题、拒绝理由、应对话术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</a:tr>
              <a:tr h="284671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流程制度库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各部门流程、审批规则、岗位职责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</a:tr>
              <a:tr h="284671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竞品与市场库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竞品链接、卖点、价格带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</a:tr>
            </a:tbl>
          </a:graphicData>
        </a:graphic>
      </p:graphicFrame>
      <p:sp>
        <p:nvSpPr>
          <p:cNvPr id="24" name="Text 21"/>
          <p:cNvSpPr/>
          <p:nvPr/>
        </p:nvSpPr>
        <p:spPr>
          <a:xfrm>
            <a:off x="5961888" y="2359152"/>
            <a:ext cx="578815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9C8FD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应用：十个环节小助手（可单买，标准 0.98 万 / 进阶 1.68 万 / 复盘 2.98 万）</a:t>
            </a:r>
            <a:endParaRPr lang="en-US" sz="1150" dirty="0"/>
          </a:p>
        </p:txBody>
      </p:sp>
      <p:graphicFrame>
        <p:nvGraphicFramePr>
          <p:cNvPr id="3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61888" y="2596896"/>
          <a:ext cx="5788152" cy="914400"/>
        </p:xfrm>
        <a:graphic>
          <a:graphicData uri="http://schemas.openxmlformats.org/drawingml/2006/table">
            <a:tbl>
              <a:tblPr/>
              <a:tblGrid>
                <a:gridCol w="475488"/>
                <a:gridCol w="960120"/>
                <a:gridCol w="3529584"/>
                <a:gridCol w="822960"/>
              </a:tblGrid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#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C1D95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环节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C1D95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小助手做什么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C1D95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单价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C1D95"/>
                    </a:solidFill>
                  </a:tcPr>
                </a:tc>
              </a:tr>
              <a:tr h="284671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b="1" dirty="0">
                          <a:solidFill>
                            <a:srgbClr val="FBBF24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选品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输入品类，出选品评分、市场容量、竞争度分析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50" b="1" dirty="0">
                          <a:solidFill>
                            <a:srgbClr val="FBBF24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1.68 万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</a:tr>
              <a:tr h="284671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b="1" dirty="0">
                          <a:solidFill>
                            <a:srgbClr val="FBBF24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上新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商品信息转标题、关键词、卖点、多语言详情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50" b="1" dirty="0">
                          <a:solidFill>
                            <a:srgbClr val="FBBF24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0.98 万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</a:tr>
              <a:tr h="284671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b="1" dirty="0">
                          <a:solidFill>
                            <a:srgbClr val="FBBF24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3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素材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商品转主图文案、短视频脚本、图文批量生产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50" b="1" dirty="0">
                          <a:solidFill>
                            <a:srgbClr val="FBBF24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0.98 万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</a:tr>
              <a:tr h="284671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b="1" dirty="0">
                          <a:solidFill>
                            <a:srgbClr val="FBBF24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4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投放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素材分组测试建议 + 投放数据日报解读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50" b="1" dirty="0">
                          <a:solidFill>
                            <a:srgbClr val="FBBF24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1.68 万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</a:tr>
              <a:tr h="284671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b="1" dirty="0">
                          <a:solidFill>
                            <a:srgbClr val="FBBF24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5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询盘接待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自动分级（A/B/C）+ 首轮多语言回复 + 超时提醒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50" b="1" dirty="0">
                          <a:solidFill>
                            <a:srgbClr val="FBBF24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0.98 万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</a:tr>
              <a:tr h="284671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b="1" dirty="0">
                          <a:solidFill>
                            <a:srgbClr val="FBBF24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6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客服跟单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问答机器人 + 异议应对 + 转人工规则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50" b="1" dirty="0">
                          <a:solidFill>
                            <a:srgbClr val="FBBF24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0.98 万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</a:tr>
              <a:tr h="284671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b="1" dirty="0">
                          <a:solidFill>
                            <a:srgbClr val="FBBF24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7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报价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按规则自动生成报价单 + 利润测算 + 审批流转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50" b="1" dirty="0">
                          <a:solidFill>
                            <a:srgbClr val="FBBF24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1.68 万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</a:tr>
              <a:tr h="284671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b="1" dirty="0">
                          <a:solidFill>
                            <a:srgbClr val="FBBF24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8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背调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输入公司名，出规模、采购偏好、决策链、风险报告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50" b="1" dirty="0">
                          <a:solidFill>
                            <a:srgbClr val="FBBF24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0.98 万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</a:tr>
              <a:tr h="284671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b="1" dirty="0">
                          <a:solidFill>
                            <a:srgbClr val="FBBF24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9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数据复盘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询盘量、转化率、响应时长、获客成本自动汇总 + 周报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50" b="1" dirty="0">
                          <a:solidFill>
                            <a:srgbClr val="FBBF24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2.98 万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</a:tr>
              <a:tr h="284671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b="1" dirty="0">
                          <a:solidFill>
                            <a:srgbClr val="FBBF24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10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管理协同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日报周报汇总、会议纪要、新人培训问答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50" b="1" dirty="0">
                          <a:solidFill>
                            <a:srgbClr val="FBBF24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0.98 万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</a:tr>
            </a:tbl>
          </a:graphicData>
        </a:graphic>
      </p:graphicFrame>
      <p:sp>
        <p:nvSpPr>
          <p:cNvPr id="26" name="Text 22"/>
          <p:cNvSpPr/>
          <p:nvPr/>
        </p:nvSpPr>
        <p:spPr>
          <a:xfrm>
            <a:off x="566928" y="5797296"/>
            <a:ext cx="11057839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050" b="1" dirty="0">
                <a:solidFill>
                  <a:srgbClr val="FBBF2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串联：自动流水线 2.98 万元/条　</a:t>
            </a:r>
            <a:pPr indent="0" marL="0">
              <a:lnSpc>
                <a:spcPct val="130000"/>
              </a:lnSpc>
              <a:buNone/>
            </a:pPr>
            <a:r>
              <a:rPr lang="en-US" sz="105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例：询盘进来 → 自动背调 → 自动分级 → 自动报价 → 自动生成跟进计划 → 推给业务员。　　</a:t>
            </a:r>
            <a:pPr indent="0" marL="0">
              <a:lnSpc>
                <a:spcPct val="13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验收标准：</a:t>
            </a:r>
            <a:pPr indent="0" marL="0">
              <a:lnSpc>
                <a:spcPct val="130000"/>
              </a:lnSpc>
              <a:buNone/>
            </a:pPr>
            <a:r>
              <a:rPr lang="en-US" sz="105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六个库上线 + 随机抽 20 个问题测试，命中率不低于 80%。</a:t>
            </a:r>
            <a:endParaRPr lang="en-US" sz="10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6464808"/>
            <a:ext cx="7315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F659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 × 电商 · 课程产品手册（对外版） · 2026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10710367" y="640080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8B7C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566928" y="329184"/>
            <a:ext cx="82296" cy="201168"/>
          </a:xfrm>
          <a:prstGeom prst="rect">
            <a:avLst/>
          </a:prstGeom>
          <a:solidFill>
            <a:srgbClr val="FBBF24"/>
          </a:solidFill>
          <a:ln/>
        </p:spPr>
      </p:sp>
      <p:sp>
        <p:nvSpPr>
          <p:cNvPr id="5" name="Text 3"/>
          <p:cNvSpPr/>
          <p:nvPr/>
        </p:nvSpPr>
        <p:spPr>
          <a:xfrm>
            <a:off x="722376" y="301752"/>
            <a:ext cx="6400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BBF2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服务层 · FDE 派驻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566928" y="502920"/>
            <a:ext cx="11057839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四档套餐，五步交付，承诺与不承诺都写清</a:t>
            </a:r>
            <a:endParaRPr lang="en-US" sz="2500" dirty="0"/>
          </a:p>
        </p:txBody>
      </p:sp>
      <p:sp>
        <p:nvSpPr>
          <p:cNvPr id="7" name="Text 5"/>
          <p:cNvSpPr/>
          <p:nvPr/>
        </p:nvSpPr>
        <p:spPr>
          <a:xfrm>
            <a:off x="566928" y="1024128"/>
            <a:ext cx="1105783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先做询盘接待小助手：老板最有感（半夜的询盘也有人回）、见效最快（一周上线）、最容易量化。</a:t>
            </a:r>
            <a:endParaRPr lang="en-US" sz="1250" dirty="0"/>
          </a:p>
        </p:txBody>
      </p:sp>
      <p:graphicFrame>
        <p:nvGraphicFramePr>
          <p:cNvPr id="2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66928" y="1426464"/>
          <a:ext cx="11057839" cy="914400"/>
        </p:xfrm>
        <a:graphic>
          <a:graphicData uri="http://schemas.openxmlformats.org/drawingml/2006/table">
            <a:tbl>
              <a:tblPr/>
              <a:tblGrid>
                <a:gridCol w="1600200"/>
                <a:gridCol w="5577840"/>
                <a:gridCol w="2011680"/>
                <a:gridCol w="1993392"/>
              </a:tblGrid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套餐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C1D95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内容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C1D95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打包价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C1D95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分开买合计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C1D95"/>
                    </a:solidFill>
                  </a:tcPr>
                </a:tc>
              </a:tr>
              <a:tr h="303085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起步包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资料库基础版 + 2 个标准小助手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FBBF24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3.68 万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3.94 万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</a:tr>
              <a:tr h="303085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标准包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资料库完整版 + 3 标准 + 1 进阶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FBBF24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6.98 万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7.60 万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</a:tr>
              <a:tr h="303085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旗舰包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资料库完整版 + 5 标准 + 3 进阶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FBBF24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9.80 万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12.92 万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</a:tr>
              <a:tr h="303085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年度托管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资料库完整版 + 小助手不限量 + 12 个月运维 + 4 次上门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FBBF24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19.80 万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—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</a:tr>
            </a:tbl>
          </a:graphicData>
        </a:graphic>
      </p:graphicFrame>
      <p:sp>
        <p:nvSpPr>
          <p:cNvPr id="9" name="Text 6"/>
          <p:cNvSpPr/>
          <p:nvPr/>
        </p:nvSpPr>
        <p:spPr>
          <a:xfrm>
            <a:off x="566928" y="3096006"/>
            <a:ext cx="11057839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9C8FD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交付五步（付款 3 : 4 : 3）</a:t>
            </a:r>
            <a:endParaRPr lang="en-US" sz="1150" dirty="0"/>
          </a:p>
        </p:txBody>
      </p:sp>
      <p:graphicFrame>
        <p:nvGraphicFramePr>
          <p:cNvPr id="41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66928" y="3333750"/>
          <a:ext cx="11057839" cy="914400"/>
        </p:xfrm>
        <a:graphic>
          <a:graphicData uri="http://schemas.openxmlformats.org/drawingml/2006/table">
            <a:tbl>
              <a:tblPr/>
              <a:tblGrid>
                <a:gridCol w="1097280"/>
                <a:gridCol w="868680"/>
                <a:gridCol w="3291840"/>
                <a:gridCol w="5925312"/>
              </a:tblGrid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步骤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C1D95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时长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C1D95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做什么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C1D95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产出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C1D95"/>
                    </a:solidFill>
                  </a:tcPr>
                </a:tc>
              </a:tr>
              <a:tr h="284671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 诊断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进企 1 天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访谈、看后台数据、摸清痛点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《AI 落地诊断报告》（3999 诊断可抵扣）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</a:tr>
              <a:tr h="284671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 方案报价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3 天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选模块、定验收标准、报价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实施方案 + 报价单，验收清单逐项写死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</a:tr>
              <a:tr h="284671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3 部署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3—8 周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每周驻场或远程 1—2 天，边搭边测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模块上线 + 测试记录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</a:tr>
              <a:tr h="284671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4 验收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半天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按验收清单逐项演示、签字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验收单（尾款节点）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</a:tr>
              <a:tr h="284671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5 运维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服务期内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迭代 + 响应 + 月度/季度复盘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迭代记录 + 复盘报告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</a:tr>
            </a:tbl>
          </a:graphicData>
        </a:graphic>
      </p:graphicFrame>
      <p:sp>
        <p:nvSpPr>
          <p:cNvPr id="11" name="Text 7"/>
          <p:cNvSpPr/>
          <p:nvPr/>
        </p:nvSpPr>
        <p:spPr>
          <a:xfrm>
            <a:off x="566928" y="5253990"/>
            <a:ext cx="53949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9C8FD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我们承诺</a:t>
            </a:r>
            <a:endParaRPr lang="en-US" sz="1150" dirty="0"/>
          </a:p>
        </p:txBody>
      </p:sp>
      <p:sp>
        <p:nvSpPr>
          <p:cNvPr id="12" name="Shape 8"/>
          <p:cNvSpPr/>
          <p:nvPr/>
        </p:nvSpPr>
        <p:spPr>
          <a:xfrm>
            <a:off x="566928" y="5491734"/>
            <a:ext cx="5394960" cy="1005840"/>
          </a:xfrm>
          <a:prstGeom prst="roundRect">
            <a:avLst>
              <a:gd name="adj" fmla="val 5455"/>
            </a:avLst>
          </a:prstGeom>
          <a:solidFill>
            <a:srgbClr val="1B1246"/>
          </a:solidFill>
          <a:ln w="9525">
            <a:solidFill>
              <a:srgbClr val="3A2A7E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713232" y="5528310"/>
            <a:ext cx="5102352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35000"/>
              </a:lnSpc>
              <a:buSzPct val="100000"/>
              <a:buChar char="•"/>
            </a:pPr>
            <a:r>
              <a:rPr lang="en-US" sz="100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工作日 4 小时内响应，紧急问题 24 小时内处理</a:t>
            </a:r>
            <a:endParaRPr lang="en-US" sz="1000" dirty="0"/>
          </a:p>
          <a:p>
            <a:pPr marL="342900" indent="-342900">
              <a:lnSpc>
                <a:spcPct val="135000"/>
              </a:lnSpc>
              <a:buSzPct val="100000"/>
              <a:buChar char="•"/>
            </a:pPr>
            <a:r>
              <a:rPr lang="en-US" sz="100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系统正常运行率不低于 95%，按方案约定节点交付</a:t>
            </a:r>
            <a:endParaRPr lang="en-US" sz="1000" dirty="0"/>
          </a:p>
        </p:txBody>
      </p:sp>
      <p:sp>
        <p:nvSpPr>
          <p:cNvPr id="14" name="Text 10"/>
          <p:cNvSpPr/>
          <p:nvPr/>
        </p:nvSpPr>
        <p:spPr>
          <a:xfrm>
            <a:off x="6163056" y="5253990"/>
            <a:ext cx="5461711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9C8FD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我们不承诺</a:t>
            </a:r>
            <a:endParaRPr lang="en-US" sz="1150" dirty="0"/>
          </a:p>
        </p:txBody>
      </p:sp>
      <p:sp>
        <p:nvSpPr>
          <p:cNvPr id="15" name="Shape 11"/>
          <p:cNvSpPr/>
          <p:nvPr/>
        </p:nvSpPr>
        <p:spPr>
          <a:xfrm>
            <a:off x="6163056" y="5491734"/>
            <a:ext cx="5461711" cy="1005840"/>
          </a:xfrm>
          <a:prstGeom prst="roundRect">
            <a:avLst>
              <a:gd name="adj" fmla="val 5455"/>
            </a:avLst>
          </a:prstGeom>
          <a:solidFill>
            <a:srgbClr val="1B1246"/>
          </a:solidFill>
          <a:ln w="9525">
            <a:solidFill>
              <a:srgbClr val="3A2A7E"/>
            </a:solidFill>
            <a:prstDash val="solid"/>
          </a:ln>
        </p:spPr>
      </p:sp>
      <p:sp>
        <p:nvSpPr>
          <p:cNvPr id="16" name="Text 12"/>
          <p:cNvSpPr/>
          <p:nvPr/>
        </p:nvSpPr>
        <p:spPr>
          <a:xfrm>
            <a:off x="6309360" y="5528310"/>
            <a:ext cx="5169103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35000"/>
              </a:lnSpc>
              <a:buSzPct val="100000"/>
              <a:buChar char="•"/>
            </a:pPr>
            <a:r>
              <a:rPr lang="en-US" sz="100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不承诺询盘量、转化率、成交额任何业务数字</a:t>
            </a:r>
            <a:endParaRPr lang="en-US" sz="1000" dirty="0"/>
          </a:p>
          <a:p>
            <a:pPr marL="342900" indent="-342900">
              <a:lnSpc>
                <a:spcPct val="135000"/>
              </a:lnSpc>
              <a:buSzPct val="100000"/>
              <a:buChar char="•"/>
            </a:pPr>
            <a:r>
              <a:rPr lang="en-US" sz="100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不做代运营，不接受按效果付费；企业必须出一名对接人</a:t>
            </a:r>
            <a:endParaRPr lang="en-US" sz="1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6464808"/>
            <a:ext cx="7315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F659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 × 电商 · 课程产品手册（对外版） · 2026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10710367" y="640080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8B7C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21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566928" y="329184"/>
            <a:ext cx="82296" cy="201168"/>
          </a:xfrm>
          <a:prstGeom prst="rect">
            <a:avLst/>
          </a:prstGeom>
          <a:solidFill>
            <a:srgbClr val="A78BFA"/>
          </a:solidFill>
          <a:ln/>
        </p:spPr>
      </p:sp>
      <p:sp>
        <p:nvSpPr>
          <p:cNvPr id="5" name="Text 3"/>
          <p:cNvSpPr/>
          <p:nvPr/>
        </p:nvSpPr>
        <p:spPr>
          <a:xfrm>
            <a:off x="722376" y="301752"/>
            <a:ext cx="6400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A78BF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配套与闭环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566928" y="502920"/>
            <a:ext cx="11057839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工具线，以及从引流到反哺的完整闭环</a:t>
            </a:r>
            <a:endParaRPr lang="en-US" sz="2500" dirty="0"/>
          </a:p>
        </p:txBody>
      </p:sp>
      <p:sp>
        <p:nvSpPr>
          <p:cNvPr id="7" name="Text 5"/>
          <p:cNvSpPr/>
          <p:nvPr/>
        </p:nvSpPr>
        <p:spPr>
          <a:xfrm>
            <a:off x="566928" y="1024128"/>
            <a:ext cx="1105783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工具不是独立产品，是课程的配套和长期收入来源。我们的原则：教方法，不卖工具。</a:t>
            </a:r>
            <a:endParaRPr lang="en-US" sz="1250" dirty="0"/>
          </a:p>
        </p:txBody>
      </p:sp>
      <p:graphicFrame>
        <p:nvGraphicFramePr>
          <p:cNvPr id="2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66928" y="1426464"/>
          <a:ext cx="11057839" cy="914400"/>
        </p:xfrm>
        <a:graphic>
          <a:graphicData uri="http://schemas.openxmlformats.org/drawingml/2006/table">
            <a:tbl>
              <a:tblPr/>
              <a:tblGrid>
                <a:gridCol w="2103120"/>
                <a:gridCol w="4937760"/>
                <a:gridCol w="4142232"/>
              </a:tblGrid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工具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C1D95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负责什么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C1D95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变现方式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C1D95"/>
                    </a:solidFill>
                  </a:tcPr>
                </a:tc>
              </a:tr>
              <a:tr h="303085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Accio Work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卖货效率：选品、上新、素材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代理分销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</a:tr>
              <a:tr h="303085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千问办公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组织协同：文档、知识库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渠道返佣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</a:tr>
              <a:tr h="303085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钉钉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组织协同：商家覆盖广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渠道返佣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246"/>
                    </a:solidFill>
                  </a:tcPr>
                </a:tc>
              </a:tr>
              <a:tr h="303085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WorkBuddy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FDE 交付产能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C9BEF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工具订阅</a:t>
                      </a:r>
                      <a:endParaRPr lang="en-US" sz="10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2296" marR="82296" marT="36576" marB="36576" anchor="ctr">
                    <a:lnL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2A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0F3A"/>
                    </a:solidFill>
                  </a:tcPr>
                </a:tc>
              </a:tr>
            </a:tbl>
          </a:graphicData>
        </a:graphic>
      </p:graphicFrame>
      <p:sp>
        <p:nvSpPr>
          <p:cNvPr id="9" name="Text 6"/>
          <p:cNvSpPr/>
          <p:nvPr/>
        </p:nvSpPr>
        <p:spPr>
          <a:xfrm>
            <a:off x="566928" y="3169158"/>
            <a:ext cx="11057839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9C8FD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六步闭环：每一环都为下一环供血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566928" y="3425190"/>
            <a:ext cx="1737360" cy="914400"/>
          </a:xfrm>
          <a:prstGeom prst="roundRect">
            <a:avLst>
              <a:gd name="adj" fmla="val 6000"/>
            </a:avLst>
          </a:prstGeom>
          <a:solidFill>
            <a:srgbClr val="1B1246"/>
          </a:solidFill>
          <a:ln w="9525">
            <a:solidFill>
              <a:srgbClr val="3A2A7E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58368" y="3498342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BBF2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① 引流</a:t>
            </a:r>
            <a:endParaRPr lang="en-US" sz="1150" dirty="0"/>
          </a:p>
        </p:txBody>
      </p:sp>
      <p:sp>
        <p:nvSpPr>
          <p:cNvPr id="12" name="Text 9"/>
          <p:cNvSpPr/>
          <p:nvPr/>
        </p:nvSpPr>
        <p:spPr>
          <a:xfrm>
            <a:off x="658368" y="3772662"/>
            <a:ext cx="15544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5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短视频 / 直播 / 9.9 先导营</a:t>
            </a:r>
            <a:endParaRPr lang="en-US" sz="950" dirty="0"/>
          </a:p>
        </p:txBody>
      </p:sp>
      <p:sp>
        <p:nvSpPr>
          <p:cNvPr id="13" name="Text 10"/>
          <p:cNvSpPr/>
          <p:nvPr/>
        </p:nvSpPr>
        <p:spPr>
          <a:xfrm>
            <a:off x="2304288" y="3425190"/>
            <a:ext cx="137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8B7C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›</a:t>
            </a:r>
            <a:endParaRPr lang="en-US" sz="1600" dirty="0"/>
          </a:p>
        </p:txBody>
      </p:sp>
      <p:sp>
        <p:nvSpPr>
          <p:cNvPr id="14" name="Shape 11"/>
          <p:cNvSpPr/>
          <p:nvPr/>
        </p:nvSpPr>
        <p:spPr>
          <a:xfrm>
            <a:off x="2441448" y="3425190"/>
            <a:ext cx="1737360" cy="914400"/>
          </a:xfrm>
          <a:prstGeom prst="roundRect">
            <a:avLst>
              <a:gd name="adj" fmla="val 6000"/>
            </a:avLst>
          </a:prstGeom>
          <a:solidFill>
            <a:srgbClr val="1B1246"/>
          </a:solidFill>
          <a:ln w="9525">
            <a:solidFill>
              <a:srgbClr val="3A2A7E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2532888" y="3498342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BBF2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② 体验</a:t>
            </a:r>
            <a:endParaRPr lang="en-US" sz="1150" dirty="0"/>
          </a:p>
        </p:txBody>
      </p:sp>
      <p:sp>
        <p:nvSpPr>
          <p:cNvPr id="16" name="Text 13"/>
          <p:cNvSpPr/>
          <p:nvPr/>
        </p:nvSpPr>
        <p:spPr>
          <a:xfrm>
            <a:off x="2532888" y="3772662"/>
            <a:ext cx="15544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5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59 沙龙 · 598 录播</a:t>
            </a:r>
            <a:endParaRPr lang="en-US" sz="950" dirty="0"/>
          </a:p>
        </p:txBody>
      </p:sp>
      <p:sp>
        <p:nvSpPr>
          <p:cNvPr id="17" name="Text 14"/>
          <p:cNvSpPr/>
          <p:nvPr/>
        </p:nvSpPr>
        <p:spPr>
          <a:xfrm>
            <a:off x="4178808" y="3425190"/>
            <a:ext cx="137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8B7C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›</a:t>
            </a:r>
            <a:endParaRPr lang="en-US" sz="1600" dirty="0"/>
          </a:p>
        </p:txBody>
      </p:sp>
      <p:sp>
        <p:nvSpPr>
          <p:cNvPr id="18" name="Shape 15"/>
          <p:cNvSpPr/>
          <p:nvPr/>
        </p:nvSpPr>
        <p:spPr>
          <a:xfrm>
            <a:off x="4315968" y="3425190"/>
            <a:ext cx="1737360" cy="914400"/>
          </a:xfrm>
          <a:prstGeom prst="roundRect">
            <a:avLst>
              <a:gd name="adj" fmla="val 6000"/>
            </a:avLst>
          </a:prstGeom>
          <a:solidFill>
            <a:srgbClr val="4C1D95"/>
          </a:solidFill>
          <a:ln w="9525">
            <a:solidFill>
              <a:srgbClr val="3A2A7E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4407408" y="3498342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BBF2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③ 主课</a:t>
            </a:r>
            <a:endParaRPr lang="en-US" sz="1150" dirty="0"/>
          </a:p>
        </p:txBody>
      </p:sp>
      <p:sp>
        <p:nvSpPr>
          <p:cNvPr id="20" name="Text 17"/>
          <p:cNvSpPr/>
          <p:nvPr/>
        </p:nvSpPr>
        <p:spPr>
          <a:xfrm>
            <a:off x="4407408" y="3772662"/>
            <a:ext cx="15544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5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1980 获客落地实战营</a:t>
            </a:r>
            <a:endParaRPr lang="en-US" sz="950" dirty="0"/>
          </a:p>
        </p:txBody>
      </p:sp>
      <p:sp>
        <p:nvSpPr>
          <p:cNvPr id="21" name="Text 18"/>
          <p:cNvSpPr/>
          <p:nvPr/>
        </p:nvSpPr>
        <p:spPr>
          <a:xfrm>
            <a:off x="6053328" y="3425190"/>
            <a:ext cx="137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8B7C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›</a:t>
            </a:r>
            <a:endParaRPr lang="en-US" sz="1600" dirty="0"/>
          </a:p>
        </p:txBody>
      </p:sp>
      <p:sp>
        <p:nvSpPr>
          <p:cNvPr id="22" name="Shape 19"/>
          <p:cNvSpPr/>
          <p:nvPr/>
        </p:nvSpPr>
        <p:spPr>
          <a:xfrm>
            <a:off x="6190488" y="3425190"/>
            <a:ext cx="1737360" cy="914400"/>
          </a:xfrm>
          <a:prstGeom prst="roundRect">
            <a:avLst>
              <a:gd name="adj" fmla="val 6000"/>
            </a:avLst>
          </a:prstGeom>
          <a:solidFill>
            <a:srgbClr val="1B1246"/>
          </a:solidFill>
          <a:ln w="9525">
            <a:solidFill>
              <a:srgbClr val="3A2A7E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6281928" y="3498342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BBF2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④ 深度</a:t>
            </a:r>
            <a:endParaRPr lang="en-US" sz="1150" dirty="0"/>
          </a:p>
        </p:txBody>
      </p:sp>
      <p:sp>
        <p:nvSpPr>
          <p:cNvPr id="24" name="Text 21"/>
          <p:cNvSpPr/>
          <p:nvPr/>
        </p:nvSpPr>
        <p:spPr>
          <a:xfrm>
            <a:off x="6281928" y="3772662"/>
            <a:ext cx="15544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5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9800 深度特训营</a:t>
            </a:r>
            <a:endParaRPr lang="en-US" sz="950" dirty="0"/>
          </a:p>
        </p:txBody>
      </p:sp>
      <p:sp>
        <p:nvSpPr>
          <p:cNvPr id="25" name="Text 22"/>
          <p:cNvSpPr/>
          <p:nvPr/>
        </p:nvSpPr>
        <p:spPr>
          <a:xfrm>
            <a:off x="7927848" y="3425190"/>
            <a:ext cx="137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8B7C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›</a:t>
            </a:r>
            <a:endParaRPr lang="en-US" sz="1600" dirty="0"/>
          </a:p>
        </p:txBody>
      </p:sp>
      <p:sp>
        <p:nvSpPr>
          <p:cNvPr id="26" name="Shape 23"/>
          <p:cNvSpPr/>
          <p:nvPr/>
        </p:nvSpPr>
        <p:spPr>
          <a:xfrm>
            <a:off x="8065008" y="3425190"/>
            <a:ext cx="1737360" cy="914400"/>
          </a:xfrm>
          <a:prstGeom prst="roundRect">
            <a:avLst>
              <a:gd name="adj" fmla="val 6000"/>
            </a:avLst>
          </a:prstGeom>
          <a:solidFill>
            <a:srgbClr val="1B1246"/>
          </a:solidFill>
          <a:ln w="9525">
            <a:solidFill>
              <a:srgbClr val="3A2A7E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8156448" y="3498342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BBF2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⑤ 企业</a:t>
            </a:r>
            <a:endParaRPr lang="en-US" sz="1150" dirty="0"/>
          </a:p>
        </p:txBody>
      </p:sp>
      <p:sp>
        <p:nvSpPr>
          <p:cNvPr id="28" name="Text 25"/>
          <p:cNvSpPr/>
          <p:nvPr/>
        </p:nvSpPr>
        <p:spPr>
          <a:xfrm>
            <a:off x="8156448" y="3772662"/>
            <a:ext cx="15544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5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3999 诊断 → 59800 内训</a:t>
            </a:r>
            <a:endParaRPr lang="en-US" sz="950" dirty="0"/>
          </a:p>
        </p:txBody>
      </p:sp>
      <p:sp>
        <p:nvSpPr>
          <p:cNvPr id="29" name="Text 26"/>
          <p:cNvSpPr/>
          <p:nvPr/>
        </p:nvSpPr>
        <p:spPr>
          <a:xfrm>
            <a:off x="9802368" y="3425190"/>
            <a:ext cx="137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8B7C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›</a:t>
            </a:r>
            <a:endParaRPr lang="en-US" sz="1600" dirty="0"/>
          </a:p>
        </p:txBody>
      </p:sp>
      <p:sp>
        <p:nvSpPr>
          <p:cNvPr id="30" name="Shape 27"/>
          <p:cNvSpPr/>
          <p:nvPr/>
        </p:nvSpPr>
        <p:spPr>
          <a:xfrm>
            <a:off x="9939528" y="3425190"/>
            <a:ext cx="1737360" cy="914400"/>
          </a:xfrm>
          <a:prstGeom prst="roundRect">
            <a:avLst>
              <a:gd name="adj" fmla="val 6000"/>
            </a:avLst>
          </a:prstGeom>
          <a:solidFill>
            <a:srgbClr val="1B1246"/>
          </a:solidFill>
          <a:ln w="9525">
            <a:solidFill>
              <a:srgbClr val="3A2A7E"/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10030968" y="3498342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BBF2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⑥ 派驻</a:t>
            </a:r>
            <a:endParaRPr lang="en-US" sz="1150" dirty="0"/>
          </a:p>
        </p:txBody>
      </p:sp>
      <p:sp>
        <p:nvSpPr>
          <p:cNvPr id="32" name="Text 29"/>
          <p:cNvSpPr/>
          <p:nvPr/>
        </p:nvSpPr>
        <p:spPr>
          <a:xfrm>
            <a:off x="10030968" y="3772662"/>
            <a:ext cx="15544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5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FDE 工程师进企业</a:t>
            </a:r>
            <a:endParaRPr lang="en-US" sz="950" dirty="0"/>
          </a:p>
        </p:txBody>
      </p:sp>
      <p:sp>
        <p:nvSpPr>
          <p:cNvPr id="33" name="Text 30"/>
          <p:cNvSpPr/>
          <p:nvPr/>
        </p:nvSpPr>
        <p:spPr>
          <a:xfrm>
            <a:off x="566928" y="4485894"/>
            <a:ext cx="11057839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100" b="1" dirty="0">
                <a:solidFill>
                  <a:srgbClr val="FBBF2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反哺：</a:t>
            </a:r>
            <a:pPr indent="0" marL="0">
              <a:lnSpc>
                <a:spcPct val="135000"/>
              </a:lnSpc>
              <a:buNone/>
            </a:pPr>
            <a:r>
              <a:rPr lang="en-US" sz="110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每一期结营的学员作品、每家企业的落地数据，都会变成下一轮招生的真实案例素材——这是闭环里会自己长大的一环。</a:t>
            </a:r>
            <a:endParaRPr lang="en-US" sz="11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6464808"/>
            <a:ext cx="7315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F659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 × 电商 · 课程产品手册（对外版） · 2026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10710367" y="640080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8B7C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22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566928" y="329184"/>
            <a:ext cx="82296" cy="201168"/>
          </a:xfrm>
          <a:prstGeom prst="rect">
            <a:avLst/>
          </a:prstGeom>
          <a:solidFill>
            <a:srgbClr val="8B7CFF"/>
          </a:solidFill>
          <a:ln/>
        </p:spPr>
      </p:sp>
      <p:sp>
        <p:nvSpPr>
          <p:cNvPr id="5" name="Text 3"/>
          <p:cNvSpPr/>
          <p:nvPr/>
        </p:nvSpPr>
        <p:spPr>
          <a:xfrm>
            <a:off x="722376" y="301752"/>
            <a:ext cx="6400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8B7C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GET STARTED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566928" y="502920"/>
            <a:ext cx="11057839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开课排期与报名</a:t>
            </a:r>
            <a:endParaRPr lang="en-US" sz="2500" dirty="0"/>
          </a:p>
        </p:txBody>
      </p:sp>
      <p:sp>
        <p:nvSpPr>
          <p:cNvPr id="7" name="Text 5"/>
          <p:cNvSpPr/>
          <p:nvPr/>
        </p:nvSpPr>
        <p:spPr>
          <a:xfrm>
            <a:off x="566928" y="1024128"/>
            <a:ext cx="1105783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排课铁律：两天课只排周六日、三天课排周五—周日、避开月末最后一周；预售满额才定场地。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566928" y="1389888"/>
            <a:ext cx="1737360" cy="960120"/>
          </a:xfrm>
          <a:prstGeom prst="roundRect">
            <a:avLst>
              <a:gd name="adj" fmla="val 5714"/>
            </a:avLst>
          </a:prstGeom>
          <a:solidFill>
            <a:srgbClr val="1B1246"/>
          </a:solidFill>
          <a:ln w="9525">
            <a:solidFill>
              <a:srgbClr val="3A2A7E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0080" y="1499616"/>
            <a:ext cx="15910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9/28—29</a:t>
            </a:r>
            <a:endParaRPr lang="en-US" sz="1250" dirty="0"/>
          </a:p>
        </p:txBody>
      </p:sp>
      <p:sp>
        <p:nvSpPr>
          <p:cNvPr id="10" name="Text 8"/>
          <p:cNvSpPr/>
          <p:nvPr/>
        </p:nvSpPr>
        <p:spPr>
          <a:xfrm>
            <a:off x="640080" y="1773936"/>
            <a:ext cx="15910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先导营 ①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640080" y="2011680"/>
            <a:ext cx="159105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9C8FD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试讲场 · 线上</a:t>
            </a:r>
            <a:endParaRPr lang="en-US" sz="950" dirty="0"/>
          </a:p>
        </p:txBody>
      </p:sp>
      <p:sp>
        <p:nvSpPr>
          <p:cNvPr id="12" name="Shape 10"/>
          <p:cNvSpPr/>
          <p:nvPr/>
        </p:nvSpPr>
        <p:spPr>
          <a:xfrm>
            <a:off x="2441448" y="1389888"/>
            <a:ext cx="1737360" cy="960120"/>
          </a:xfrm>
          <a:prstGeom prst="roundRect">
            <a:avLst>
              <a:gd name="adj" fmla="val 5714"/>
            </a:avLst>
          </a:prstGeom>
          <a:solidFill>
            <a:srgbClr val="1B1246"/>
          </a:solidFill>
          <a:ln w="9525">
            <a:solidFill>
              <a:srgbClr val="3A2A7E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2514600" y="1499616"/>
            <a:ext cx="15910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10/14—15</a:t>
            </a:r>
            <a:endParaRPr lang="en-US" sz="1250" dirty="0"/>
          </a:p>
        </p:txBody>
      </p:sp>
      <p:sp>
        <p:nvSpPr>
          <p:cNvPr id="14" name="Text 12"/>
          <p:cNvSpPr/>
          <p:nvPr/>
        </p:nvSpPr>
        <p:spPr>
          <a:xfrm>
            <a:off x="2514600" y="1773936"/>
            <a:ext cx="15910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先导营 ②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2514600" y="2011680"/>
            <a:ext cx="159105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9C8FD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主招生场 · 线上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4315968" y="1389888"/>
            <a:ext cx="1737360" cy="960120"/>
          </a:xfrm>
          <a:prstGeom prst="roundRect">
            <a:avLst>
              <a:gd name="adj" fmla="val 5714"/>
            </a:avLst>
          </a:prstGeom>
          <a:solidFill>
            <a:srgbClr val="1B1246"/>
          </a:solidFill>
          <a:ln w="9525">
            <a:solidFill>
              <a:srgbClr val="3A2A7E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389120" y="1499616"/>
            <a:ext cx="15910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10/18 周日</a:t>
            </a:r>
            <a:endParaRPr lang="en-US" sz="1250" dirty="0"/>
          </a:p>
        </p:txBody>
      </p:sp>
      <p:sp>
        <p:nvSpPr>
          <p:cNvPr id="18" name="Text 16"/>
          <p:cNvSpPr/>
          <p:nvPr/>
        </p:nvSpPr>
        <p:spPr>
          <a:xfrm>
            <a:off x="4389120" y="1773936"/>
            <a:ext cx="15910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增长沙龙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4389120" y="2011680"/>
            <a:ext cx="159105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9C8FD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深圳 · 半天</a:t>
            </a:r>
            <a:endParaRPr lang="en-US" sz="950" dirty="0"/>
          </a:p>
        </p:txBody>
      </p:sp>
      <p:sp>
        <p:nvSpPr>
          <p:cNvPr id="20" name="Shape 18"/>
          <p:cNvSpPr/>
          <p:nvPr/>
        </p:nvSpPr>
        <p:spPr>
          <a:xfrm>
            <a:off x="6190488" y="1389888"/>
            <a:ext cx="1737360" cy="960120"/>
          </a:xfrm>
          <a:prstGeom prst="roundRect">
            <a:avLst>
              <a:gd name="adj" fmla="val 5714"/>
            </a:avLst>
          </a:prstGeom>
          <a:solidFill>
            <a:srgbClr val="4C1D95"/>
          </a:solidFill>
          <a:ln w="9525">
            <a:solidFill>
              <a:srgbClr val="3A2A7E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263640" y="1499616"/>
            <a:ext cx="15910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BBF2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10/24—25</a:t>
            </a:r>
            <a:endParaRPr lang="en-US" sz="1250" dirty="0"/>
          </a:p>
        </p:txBody>
      </p:sp>
      <p:sp>
        <p:nvSpPr>
          <p:cNvPr id="22" name="Text 20"/>
          <p:cNvSpPr/>
          <p:nvPr/>
        </p:nvSpPr>
        <p:spPr>
          <a:xfrm>
            <a:off x="6263640" y="1773936"/>
            <a:ext cx="15910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1980 首期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6263640" y="2011680"/>
            <a:ext cx="159105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9C8FD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深圳 · 两天</a:t>
            </a:r>
            <a:endParaRPr lang="en-US" sz="950" dirty="0"/>
          </a:p>
        </p:txBody>
      </p:sp>
      <p:sp>
        <p:nvSpPr>
          <p:cNvPr id="24" name="Shape 22"/>
          <p:cNvSpPr/>
          <p:nvPr/>
        </p:nvSpPr>
        <p:spPr>
          <a:xfrm>
            <a:off x="8065008" y="1389888"/>
            <a:ext cx="1737360" cy="960120"/>
          </a:xfrm>
          <a:prstGeom prst="roundRect">
            <a:avLst>
              <a:gd name="adj" fmla="val 5714"/>
            </a:avLst>
          </a:prstGeom>
          <a:solidFill>
            <a:srgbClr val="1B1246"/>
          </a:solidFill>
          <a:ln w="9525">
            <a:solidFill>
              <a:srgbClr val="3A2A7E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138160" y="1499616"/>
            <a:ext cx="15910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12/12—13</a:t>
            </a:r>
            <a:endParaRPr lang="en-US" sz="1250" dirty="0"/>
          </a:p>
        </p:txBody>
      </p:sp>
      <p:sp>
        <p:nvSpPr>
          <p:cNvPr id="26" name="Text 24"/>
          <p:cNvSpPr/>
          <p:nvPr/>
        </p:nvSpPr>
        <p:spPr>
          <a:xfrm>
            <a:off x="8138160" y="1773936"/>
            <a:ext cx="15910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1980 第二期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138160" y="2011680"/>
            <a:ext cx="159105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9C8FD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两天</a:t>
            </a:r>
            <a:endParaRPr lang="en-US" sz="950" dirty="0"/>
          </a:p>
        </p:txBody>
      </p:sp>
      <p:sp>
        <p:nvSpPr>
          <p:cNvPr id="28" name="Shape 26"/>
          <p:cNvSpPr/>
          <p:nvPr/>
        </p:nvSpPr>
        <p:spPr>
          <a:xfrm>
            <a:off x="9939528" y="1389888"/>
            <a:ext cx="1737360" cy="960120"/>
          </a:xfrm>
          <a:prstGeom prst="roundRect">
            <a:avLst>
              <a:gd name="adj" fmla="val 5714"/>
            </a:avLst>
          </a:prstGeom>
          <a:solidFill>
            <a:srgbClr val="1B1246"/>
          </a:solidFill>
          <a:ln w="9525">
            <a:solidFill>
              <a:srgbClr val="3A2A7E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0012680" y="1499616"/>
            <a:ext cx="15910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12/18—20</a:t>
            </a:r>
            <a:endParaRPr lang="en-US" sz="1250" dirty="0"/>
          </a:p>
        </p:txBody>
      </p:sp>
      <p:sp>
        <p:nvSpPr>
          <p:cNvPr id="30" name="Text 28"/>
          <p:cNvSpPr/>
          <p:nvPr/>
        </p:nvSpPr>
        <p:spPr>
          <a:xfrm>
            <a:off x="10012680" y="1773936"/>
            <a:ext cx="15910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9800 首期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10012680" y="2011680"/>
            <a:ext cx="159105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9C8FD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三天两晚</a:t>
            </a:r>
            <a:endParaRPr lang="en-US" sz="950" dirty="0"/>
          </a:p>
        </p:txBody>
      </p:sp>
      <p:sp>
        <p:nvSpPr>
          <p:cNvPr id="32" name="Text 30"/>
          <p:cNvSpPr/>
          <p:nvPr/>
        </p:nvSpPr>
        <p:spPr>
          <a:xfrm>
            <a:off x="566928" y="2560320"/>
            <a:ext cx="53949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9C8FD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四个必须避开的死区</a:t>
            </a:r>
            <a:endParaRPr lang="en-US" sz="1150" dirty="0"/>
          </a:p>
        </p:txBody>
      </p:sp>
      <p:sp>
        <p:nvSpPr>
          <p:cNvPr id="33" name="Shape 31"/>
          <p:cNvSpPr/>
          <p:nvPr/>
        </p:nvSpPr>
        <p:spPr>
          <a:xfrm>
            <a:off x="566928" y="2798064"/>
            <a:ext cx="5394960" cy="1463040"/>
          </a:xfrm>
          <a:prstGeom prst="roundRect">
            <a:avLst>
              <a:gd name="adj" fmla="val 3750"/>
            </a:avLst>
          </a:prstGeom>
          <a:solidFill>
            <a:srgbClr val="1B1246"/>
          </a:solidFill>
          <a:ln w="9525">
            <a:solidFill>
              <a:srgbClr val="3A2A7E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713232" y="2834640"/>
            <a:ext cx="5102352" cy="1316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35000"/>
              </a:lnSpc>
              <a:buSzPct val="100000"/>
              <a:buChar char="•"/>
            </a:pPr>
            <a:r>
              <a:rPr lang="en-US" sz="110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国庆周（出行，到课率断崖）</a:t>
            </a:r>
            <a:endParaRPr lang="en-US" sz="1100" dirty="0"/>
          </a:p>
          <a:p>
            <a:pPr marL="342900" indent="-342900">
              <a:lnSpc>
                <a:spcPct val="135000"/>
              </a:lnSpc>
              <a:buSzPct val="100000"/>
              <a:buChar char="•"/>
            </a:pPr>
            <a:r>
              <a:rPr lang="en-US" sz="110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双 11 前后两周（电商人最忙，没人来上课）</a:t>
            </a:r>
            <a:endParaRPr lang="en-US" sz="1100" dirty="0"/>
          </a:p>
          <a:p>
            <a:pPr marL="342900" indent="-342900">
              <a:lnSpc>
                <a:spcPct val="135000"/>
              </a:lnSpc>
              <a:buSzPct val="100000"/>
              <a:buChar char="•"/>
            </a:pPr>
            <a:r>
              <a:rPr lang="en-US" sz="110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春节前后一个月</a:t>
            </a:r>
            <a:endParaRPr lang="en-US" sz="1100" dirty="0"/>
          </a:p>
          <a:p>
            <a:pPr marL="342900" indent="-342900">
              <a:lnSpc>
                <a:spcPct val="135000"/>
              </a:lnSpc>
              <a:buSzPct val="100000"/>
              <a:buChar char="•"/>
            </a:pPr>
            <a:r>
              <a:rPr lang="en-US" sz="110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月末最后一周（冲业绩，同样没人）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6163056" y="2560320"/>
            <a:ext cx="5461711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9C8FD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开班保险机制（预售制）</a:t>
            </a:r>
            <a:endParaRPr lang="en-US" sz="1150" dirty="0"/>
          </a:p>
        </p:txBody>
      </p:sp>
      <p:sp>
        <p:nvSpPr>
          <p:cNvPr id="36" name="Shape 34"/>
          <p:cNvSpPr/>
          <p:nvPr/>
        </p:nvSpPr>
        <p:spPr>
          <a:xfrm>
            <a:off x="6163056" y="2798064"/>
            <a:ext cx="5461711" cy="1463040"/>
          </a:xfrm>
          <a:prstGeom prst="roundRect">
            <a:avLst>
              <a:gd name="adj" fmla="val 3750"/>
            </a:avLst>
          </a:prstGeom>
          <a:solidFill>
            <a:srgbClr val="1B1246"/>
          </a:solidFill>
          <a:ln w="9525">
            <a:solidFill>
              <a:srgbClr val="3A2A7E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309360" y="2834640"/>
            <a:ext cx="5169103" cy="1316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35000"/>
              </a:lnSpc>
              <a:buSzPct val="100000"/>
              <a:buChar char="•"/>
            </a:pPr>
            <a:r>
              <a:rPr lang="en-US" sz="110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99 元订座满 20 人，才启动正式招生</a:t>
            </a:r>
            <a:endParaRPr lang="en-US" sz="1100" dirty="0"/>
          </a:p>
          <a:p>
            <a:pPr marL="342900" indent="-342900">
              <a:lnSpc>
                <a:spcPct val="135000"/>
              </a:lnSpc>
              <a:buSzPct val="100000"/>
              <a:buChar char="•"/>
            </a:pPr>
            <a:r>
              <a:rPr lang="en-US" sz="110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1980 正式预售满 12 席，才订场地</a:t>
            </a:r>
            <a:endParaRPr lang="en-US" sz="1100" dirty="0"/>
          </a:p>
          <a:p>
            <a:pPr marL="342900" indent="-342900">
              <a:lnSpc>
                <a:spcPct val="135000"/>
              </a:lnSpc>
              <a:buSzPct val="100000"/>
              <a:buChar char="•"/>
            </a:pPr>
            <a:r>
              <a:rPr lang="en-US" sz="110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不满额顺延到下一场，定金全额退</a:t>
            </a:r>
            <a:endParaRPr lang="en-US" sz="1100" dirty="0"/>
          </a:p>
          <a:p>
            <a:pPr marL="342900" indent="-342900">
              <a:lnSpc>
                <a:spcPct val="135000"/>
              </a:lnSpc>
              <a:buSzPct val="100000"/>
              <a:buChar char="•"/>
            </a:pPr>
            <a:r>
              <a:rPr lang="en-US" sz="110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不为了凑人数硬开——首期口碑比首期收入重要</a:t>
            </a:r>
            <a:endParaRPr lang="en-US" sz="1100" dirty="0"/>
          </a:p>
        </p:txBody>
      </p:sp>
      <p:sp>
        <p:nvSpPr>
          <p:cNvPr id="38" name="Shape 36"/>
          <p:cNvSpPr/>
          <p:nvPr/>
        </p:nvSpPr>
        <p:spPr>
          <a:xfrm>
            <a:off x="566928" y="4297680"/>
            <a:ext cx="11057839" cy="914400"/>
          </a:xfrm>
          <a:prstGeom prst="roundRect">
            <a:avLst>
              <a:gd name="adj" fmla="val 6000"/>
            </a:avLst>
          </a:prstGeom>
          <a:solidFill>
            <a:srgbClr val="191046"/>
          </a:solidFill>
          <a:ln w="9525">
            <a:solidFill>
              <a:srgbClr val="3A2A7E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822960" y="4462272"/>
            <a:ext cx="10545775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40000"/>
              </a:lnSpc>
              <a:buNone/>
            </a:pPr>
            <a:r>
              <a:rPr lang="en-US" sz="1300" b="1" dirty="0">
                <a:solidFill>
                  <a:srgbClr val="FBBF2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下一步</a:t>
            </a:r>
            <a:endParaRPr lang="en-US" sz="13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150" dirty="0">
                <a:solidFill>
                  <a:srgbClr val="C9BE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想报名：扫码进群，开播前发听课链接　｜　企业客户：先做 3999 诊断，再决定要不要上内训或派驻　｜　渠道合作：分润政策另议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>AI 电商落地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 × 电商 课程产品手册（对外版）</dc:title>
  <dc:subject>PptxGenJS Presentation</dc:subject>
  <dc:creator>韩宗晟</dc:creator>
  <cp:lastModifiedBy>韩宗晟</cp:lastModifiedBy>
  <cp:revision>1</cp:revision>
  <dcterms:created xsi:type="dcterms:W3CDTF">2026-09-17T05:41:12Z</dcterms:created>
  <dcterms:modified xsi:type="dcterms:W3CDTF">2026-09-17T05:41:12Z</dcterms:modified>
</cp:coreProperties>
</file>